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8" r:id="rId1"/>
  </p:sldMasterIdLst>
  <p:notesMasterIdLst>
    <p:notesMasterId r:id="rId22"/>
  </p:notesMasterIdLst>
  <p:sldIdLst>
    <p:sldId id="256" r:id="rId2"/>
    <p:sldId id="287" r:id="rId3"/>
    <p:sldId id="288" r:id="rId4"/>
    <p:sldId id="291" r:id="rId5"/>
    <p:sldId id="292" r:id="rId6"/>
    <p:sldId id="293" r:id="rId7"/>
    <p:sldId id="275" r:id="rId8"/>
    <p:sldId id="276" r:id="rId9"/>
    <p:sldId id="277" r:id="rId10"/>
    <p:sldId id="278" r:id="rId11"/>
    <p:sldId id="279" r:id="rId12"/>
    <p:sldId id="280" r:id="rId13"/>
    <p:sldId id="281" r:id="rId14"/>
    <p:sldId id="282" r:id="rId15"/>
    <p:sldId id="283" r:id="rId16"/>
    <p:sldId id="294" r:id="rId17"/>
    <p:sldId id="290" r:id="rId18"/>
    <p:sldId id="284" r:id="rId19"/>
    <p:sldId id="285"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 Milosevic" initials="AM" lastIdx="5" clrIdx="0">
    <p:extLst>
      <p:ext uri="{19B8F6BF-5375-455C-9EA6-DF929625EA0E}">
        <p15:presenceInfo xmlns:p15="http://schemas.microsoft.com/office/powerpoint/2012/main" userId="Aleksa Milosev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D6D6D6"/>
    <a:srgbClr val="ED1C2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3" autoAdjust="0"/>
    <p:restoredTop sz="94660"/>
  </p:normalViewPr>
  <p:slideViewPr>
    <p:cSldViewPr snapToGrid="0">
      <p:cViewPr>
        <p:scale>
          <a:sx n="112" d="100"/>
          <a:sy n="112"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19T11:26:18.317" idx="1">
    <p:pos x="449" y="3181"/>
    <p:text>To Add (Aleksa &amp; Vlado):
HCDB Integration
SAKURA Integrations
SAKURA Data Migration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4-19T11:32:06.622" idx="2">
    <p:pos x="508" y="2908"/>
    <p:text>Da ubaimo ako imamo neke dobre screenshots Ivanove aplikacije, trebalo bi da ima dobrih slides</p:text>
    <p:extLst>
      <p:ext uri="{C676402C-5697-4E1C-873F-D02D1690AC5C}">
        <p15:threadingInfo xmlns:p15="http://schemas.microsoft.com/office/powerpoint/2012/main" timeZoneBias="-120"/>
      </p:ext>
    </p:extLst>
  </p:cm>
  <p:cm authorId="1" dt="2022-04-19T11:33:00.801" idx="3">
    <p:pos x="892" y="2896"/>
    <p:text>I moze Ivan da da predlog da se text malo update jer bi trebalo da ima svasta kompleksno sto je pravljeno nakon ove prezentacije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4-19T11:34:14.529" idx="4">
    <p:pos x="394" y="2686"/>
    <p:text>(Ana &amp; Vasa) mozete da pogledate text ako ima smisla updateovati</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4-19T11:35:38.947" idx="5">
    <p:pos x="10" y="10"/>
    <p:text>Ovo je verovatno taj izbacen slide?
To check with Vlado</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6DFFC-A886-4CED-8D88-23CD8958B740}" type="datetimeFigureOut">
              <a:rPr lang="en-GB" smtClean="0"/>
              <a:t>10/05/2022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5EDB9-95BC-45A7-B72F-62AF9A539CE2}" type="slidenum">
              <a:rPr lang="en-GB" smtClean="0"/>
              <a:t>‹#›</a:t>
            </a:fld>
            <a:endParaRPr lang="en-GB"/>
          </a:p>
        </p:txBody>
      </p:sp>
    </p:spTree>
    <p:extLst>
      <p:ext uri="{BB962C8B-B14F-4D97-AF65-F5344CB8AC3E}">
        <p14:creationId xmlns:p14="http://schemas.microsoft.com/office/powerpoint/2010/main" val="385643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blipFill dpi="0" rotWithShape="1">
          <a:blip r:embed="rId2">
            <a:alphaModFix amt="28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9EFD-2DA4-4008-AE37-72E6385FFAD2}"/>
              </a:ext>
            </a:extLst>
          </p:cNvPr>
          <p:cNvSpPr>
            <a:spLocks noGrp="1"/>
          </p:cNvSpPr>
          <p:nvPr>
            <p:ph type="ctrTitle"/>
          </p:nvPr>
        </p:nvSpPr>
        <p:spPr>
          <a:xfrm>
            <a:off x="1524000" y="330492"/>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F1162D-0E03-426C-AFBA-B4225487F7E0}"/>
              </a:ext>
            </a:extLst>
          </p:cNvPr>
          <p:cNvSpPr>
            <a:spLocks noGrp="1"/>
          </p:cNvSpPr>
          <p:nvPr>
            <p:ph type="subTitle" idx="1"/>
          </p:nvPr>
        </p:nvSpPr>
        <p:spPr>
          <a:xfrm>
            <a:off x="1458686" y="303287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C0351D-97B7-4225-9586-283931E7DAE2}"/>
              </a:ext>
            </a:extLst>
          </p:cNvPr>
          <p:cNvSpPr>
            <a:spLocks noGrp="1"/>
          </p:cNvSpPr>
          <p:nvPr>
            <p:ph type="dt" sz="half" idx="10"/>
          </p:nvPr>
        </p:nvSpPr>
        <p:spPr/>
        <p:txBody>
          <a:bodyPr/>
          <a:lstStyle/>
          <a:p>
            <a:fld id="{9858844C-AFDC-4D1B-BB00-CBF4FDEF554B}" type="datetime3">
              <a:rPr lang="en-GB" smtClean="0"/>
              <a:t>10 May, 2022</a:t>
            </a:fld>
            <a:endParaRPr lang="en-GB"/>
          </a:p>
        </p:txBody>
      </p:sp>
      <p:sp>
        <p:nvSpPr>
          <p:cNvPr id="5" name="Footer Placeholder 4">
            <a:extLst>
              <a:ext uri="{FF2B5EF4-FFF2-40B4-BE49-F238E27FC236}">
                <a16:creationId xmlns:a16="http://schemas.microsoft.com/office/drawing/2014/main" id="{47F66C74-CAD6-4B08-91A5-B8BDCE93C2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F1770-CF49-4E12-B4AE-B86F2CF48DE6}"/>
              </a:ext>
            </a:extLst>
          </p:cNvPr>
          <p:cNvSpPr>
            <a:spLocks noGrp="1"/>
          </p:cNvSpPr>
          <p:nvPr>
            <p:ph type="sldNum" sz="quarter" idx="12"/>
          </p:nvPr>
        </p:nvSpPr>
        <p:spPr/>
        <p:txBody>
          <a:bodyPr/>
          <a:lstStyle/>
          <a:p>
            <a:fld id="{6DC9D136-0A49-4716-AE41-5ED627A85362}" type="slidenum">
              <a:rPr lang="en-GB" smtClean="0"/>
              <a:t>‹#›</a:t>
            </a:fld>
            <a:endParaRPr lang="en-GB"/>
          </a:p>
        </p:txBody>
      </p:sp>
    </p:spTree>
    <p:extLst>
      <p:ext uri="{BB962C8B-B14F-4D97-AF65-F5344CB8AC3E}">
        <p14:creationId xmlns:p14="http://schemas.microsoft.com/office/powerpoint/2010/main" val="323733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5DA5-7FF5-4791-96B4-015445A84335}"/>
              </a:ext>
            </a:extLst>
          </p:cNvPr>
          <p:cNvSpPr>
            <a:spLocks noGrp="1"/>
          </p:cNvSpPr>
          <p:nvPr>
            <p:ph type="title"/>
          </p:nvPr>
        </p:nvSpPr>
        <p:spPr>
          <a:xfrm>
            <a:off x="73090" y="129447"/>
            <a:ext cx="10515600" cy="585658"/>
          </a:xfrm>
          <a:ln>
            <a:noFill/>
            <a:round/>
          </a:ln>
        </p:spPr>
        <p:txBody>
          <a:bodyPr anchor="b"/>
          <a:lstStyle>
            <a:lvl1pPr>
              <a:defRPr sz="3200" b="1"/>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EF6FCB8B-BDC4-4C6C-9CC2-BA76D37B440D}"/>
              </a:ext>
            </a:extLst>
          </p:cNvPr>
          <p:cNvSpPr>
            <a:spLocks noGrp="1"/>
          </p:cNvSpPr>
          <p:nvPr>
            <p:ph type="pic" idx="1"/>
          </p:nvPr>
        </p:nvSpPr>
        <p:spPr>
          <a:xfrm>
            <a:off x="5183188" y="1530220"/>
            <a:ext cx="6172200" cy="43308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D86A45-223B-41CD-AEA1-ED3149CC6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B6FDE3-4284-488C-9C16-E1C93D2F69C2}"/>
              </a:ext>
            </a:extLst>
          </p:cNvPr>
          <p:cNvSpPr>
            <a:spLocks noGrp="1"/>
          </p:cNvSpPr>
          <p:nvPr>
            <p:ph type="dt" sz="half" idx="10"/>
          </p:nvPr>
        </p:nvSpPr>
        <p:spPr>
          <a:xfrm>
            <a:off x="182880" y="6160626"/>
            <a:ext cx="1200912" cy="183261"/>
          </a:xfrm>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2AEBB87F-CF76-44C9-8285-55A8F4250A7D}"/>
              </a:ext>
            </a:extLst>
          </p:cNvPr>
          <p:cNvSpPr>
            <a:spLocks noGrp="1"/>
          </p:cNvSpPr>
          <p:nvPr>
            <p:ph type="ftr" sz="quarter" idx="11"/>
          </p:nvPr>
        </p:nvSpPr>
        <p:spPr>
          <a:xfrm>
            <a:off x="6626352" y="6365558"/>
            <a:ext cx="4114800" cy="365125"/>
          </a:xfrm>
        </p:spPr>
        <p:txBody>
          <a:bodyPr/>
          <a:lstStyle/>
          <a:p>
            <a:endParaRPr lang="en-GB" dirty="0"/>
          </a:p>
        </p:txBody>
      </p:sp>
      <p:sp>
        <p:nvSpPr>
          <p:cNvPr id="7" name="Slide Number Placeholder 6">
            <a:extLst>
              <a:ext uri="{FF2B5EF4-FFF2-40B4-BE49-F238E27FC236}">
                <a16:creationId xmlns:a16="http://schemas.microsoft.com/office/drawing/2014/main" id="{71FF7C32-4CE7-4D32-A430-AA30F4764BEE}"/>
              </a:ext>
            </a:extLst>
          </p:cNvPr>
          <p:cNvSpPr>
            <a:spLocks noGrp="1"/>
          </p:cNvSpPr>
          <p:nvPr>
            <p:ph type="sldNum" sz="quarter" idx="12"/>
          </p:nvPr>
        </p:nvSpPr>
        <p:spPr>
          <a:xfrm>
            <a:off x="1560576" y="6150628"/>
            <a:ext cx="780288" cy="183261"/>
          </a:xfrm>
        </p:spPr>
        <p:txBody>
          <a:bodyPr/>
          <a:lstStyle/>
          <a:p>
            <a:r>
              <a:rPr lang="en-GB" dirty="0"/>
              <a:t>Slide </a:t>
            </a:r>
            <a:fld id="{6DC9D136-0A49-4716-AE41-5ED627A85362}" type="slidenum">
              <a:rPr lang="en-GB" smtClean="0"/>
              <a:pPr/>
              <a:t>‹#›</a:t>
            </a:fld>
            <a:endParaRPr lang="en-GB" dirty="0"/>
          </a:p>
        </p:txBody>
      </p:sp>
      <p:cxnSp>
        <p:nvCxnSpPr>
          <p:cNvPr id="9" name="Straight Connector 8">
            <a:extLst>
              <a:ext uri="{FF2B5EF4-FFF2-40B4-BE49-F238E27FC236}">
                <a16:creationId xmlns:a16="http://schemas.microsoft.com/office/drawing/2014/main" id="{2832E665-CFAA-43AC-9EB3-EC44C87C25C8}"/>
              </a:ext>
            </a:extLst>
          </p:cNvPr>
          <p:cNvCxnSpPr>
            <a:cxnSpLocks/>
          </p:cNvCxnSpPr>
          <p:nvPr userDrawn="1"/>
        </p:nvCxnSpPr>
        <p:spPr>
          <a:xfrm>
            <a:off x="0" y="757336"/>
            <a:ext cx="8248261" cy="0"/>
          </a:xfrm>
          <a:prstGeom prst="line">
            <a:avLst/>
          </a:prstGeom>
          <a:ln w="28575">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17343D-2ED9-433F-B5C0-EB5FA632B65B}"/>
              </a:ext>
            </a:extLst>
          </p:cNvPr>
          <p:cNvCxnSpPr>
            <a:cxnSpLocks/>
          </p:cNvCxnSpPr>
          <p:nvPr userDrawn="1"/>
        </p:nvCxnSpPr>
        <p:spPr>
          <a:xfrm>
            <a:off x="182880" y="6100664"/>
            <a:ext cx="12009120" cy="98968"/>
          </a:xfrm>
          <a:prstGeom prst="line">
            <a:avLst/>
          </a:prstGeom>
          <a:ln w="19050">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ECA2CB-9A5B-40F5-9628-A2A219D1CD73}"/>
              </a:ext>
            </a:extLst>
          </p:cNvPr>
          <p:cNvCxnSpPr/>
          <p:nvPr userDrawn="1"/>
        </p:nvCxnSpPr>
        <p:spPr>
          <a:xfrm>
            <a:off x="1560576" y="6143291"/>
            <a:ext cx="0" cy="204932"/>
          </a:xfrm>
          <a:prstGeom prst="line">
            <a:avLst/>
          </a:prstGeom>
          <a:ln w="19050">
            <a:solidFill>
              <a:srgbClr val="D6D6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85654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AE5-B8FA-4286-A0E6-B2FCF033ED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EB2074-6646-4397-B206-B9E6EADC3C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B9262D-C50A-4856-A4C3-4362D0418C1C}"/>
              </a:ext>
            </a:extLst>
          </p:cNvPr>
          <p:cNvSpPr>
            <a:spLocks noGrp="1"/>
          </p:cNvSpPr>
          <p:nvPr>
            <p:ph type="dt" sz="half" idx="10"/>
          </p:nvPr>
        </p:nvSpPr>
        <p:spPr/>
        <p:txBody>
          <a:bodyPr/>
          <a:lstStyle/>
          <a:p>
            <a:fld id="{94F93E50-C990-47AD-BF76-0F3982516EF0}" type="datetime3">
              <a:rPr lang="en-GB" smtClean="0"/>
              <a:t>10 May, 2022</a:t>
            </a:fld>
            <a:endParaRPr lang="en-GB" dirty="0"/>
          </a:p>
        </p:txBody>
      </p:sp>
      <p:sp>
        <p:nvSpPr>
          <p:cNvPr id="5" name="Footer Placeholder 4">
            <a:extLst>
              <a:ext uri="{FF2B5EF4-FFF2-40B4-BE49-F238E27FC236}">
                <a16:creationId xmlns:a16="http://schemas.microsoft.com/office/drawing/2014/main" id="{BCB693DF-8052-4C85-B2F9-1E6C40E1A72E}"/>
              </a:ext>
            </a:extLst>
          </p:cNvPr>
          <p:cNvSpPr>
            <a:spLocks noGrp="1"/>
          </p:cNvSpPr>
          <p:nvPr>
            <p:ph type="ftr" sz="quarter" idx="11"/>
          </p:nvPr>
        </p:nvSpPr>
        <p:spPr>
          <a:xfrm>
            <a:off x="6653784" y="6356349"/>
            <a:ext cx="4114800" cy="365125"/>
          </a:xfrm>
        </p:spPr>
        <p:txBody>
          <a:bodyPr/>
          <a:lstStyle/>
          <a:p>
            <a:endParaRPr lang="en-GB" dirty="0"/>
          </a:p>
        </p:txBody>
      </p:sp>
      <p:sp>
        <p:nvSpPr>
          <p:cNvPr id="6" name="Slide Number Placeholder 5">
            <a:extLst>
              <a:ext uri="{FF2B5EF4-FFF2-40B4-BE49-F238E27FC236}">
                <a16:creationId xmlns:a16="http://schemas.microsoft.com/office/drawing/2014/main" id="{234F6090-2FD7-4AC7-B1DD-0966DDA9C271}"/>
              </a:ext>
            </a:extLst>
          </p:cNvPr>
          <p:cNvSpPr>
            <a:spLocks noGrp="1"/>
          </p:cNvSpPr>
          <p:nvPr>
            <p:ph type="sldNum" sz="quarter" idx="12"/>
          </p:nvPr>
        </p:nvSpPr>
        <p:spPr>
          <a:xfrm>
            <a:off x="3709416" y="6356350"/>
            <a:ext cx="2743200" cy="365125"/>
          </a:xfrm>
        </p:spPr>
        <p:txBody>
          <a:bodyPr/>
          <a:lstStyle/>
          <a:p>
            <a:fld id="{6DC9D136-0A49-4716-AE41-5ED627A85362}" type="slidenum">
              <a:rPr lang="en-GB" smtClean="0"/>
              <a:t>‹#›</a:t>
            </a:fld>
            <a:endParaRPr lang="en-GB" dirty="0"/>
          </a:p>
        </p:txBody>
      </p:sp>
    </p:spTree>
    <p:extLst>
      <p:ext uri="{BB962C8B-B14F-4D97-AF65-F5344CB8AC3E}">
        <p14:creationId xmlns:p14="http://schemas.microsoft.com/office/powerpoint/2010/main" val="29366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bg1">
            <a:lumMod val="95000"/>
            <a:alpha val="2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C6B17E-DD62-4F6A-AEC7-5A02E4DA1A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1590092"/>
            <a:ext cx="9753600" cy="2819400"/>
          </a:xfrm>
          <a:prstGeom prst="rect">
            <a:avLst/>
          </a:prstGeom>
        </p:spPr>
      </p:pic>
    </p:spTree>
    <p:extLst>
      <p:ext uri="{BB962C8B-B14F-4D97-AF65-F5344CB8AC3E}">
        <p14:creationId xmlns:p14="http://schemas.microsoft.com/office/powerpoint/2010/main" val="123314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2F2F2">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3139-DC39-4207-80A0-E5FA520A09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133B64-2055-4946-81AE-5841825674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37FAED-00B3-46D7-ACE2-D49A5A11C389}"/>
              </a:ext>
            </a:extLst>
          </p:cNvPr>
          <p:cNvSpPr>
            <a:spLocks noGrp="1"/>
          </p:cNvSpPr>
          <p:nvPr>
            <p:ph type="dt" sz="half" idx="10"/>
          </p:nvPr>
        </p:nvSpPr>
        <p:spPr/>
        <p:txBody>
          <a:bodyPr/>
          <a:lstStyle/>
          <a:p>
            <a:fld id="{157D718C-DB22-4EC1-A243-7AC7031E159C}" type="datetime3">
              <a:rPr lang="en-GB" smtClean="0"/>
              <a:t>10 May, 2022</a:t>
            </a:fld>
            <a:endParaRPr lang="en-GB"/>
          </a:p>
        </p:txBody>
      </p:sp>
      <p:sp>
        <p:nvSpPr>
          <p:cNvPr id="5" name="Footer Placeholder 4">
            <a:extLst>
              <a:ext uri="{FF2B5EF4-FFF2-40B4-BE49-F238E27FC236}">
                <a16:creationId xmlns:a16="http://schemas.microsoft.com/office/drawing/2014/main" id="{078A196C-7ED2-45C1-8615-4A17A8966E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BCDF7F-068C-4270-8AF7-FBA275FC8440}"/>
              </a:ext>
            </a:extLst>
          </p:cNvPr>
          <p:cNvSpPr>
            <a:spLocks noGrp="1"/>
          </p:cNvSpPr>
          <p:nvPr>
            <p:ph type="sldNum" sz="quarter" idx="12"/>
          </p:nvPr>
        </p:nvSpPr>
        <p:spPr/>
        <p:txBody>
          <a:bodyPr/>
          <a:lstStyle/>
          <a:p>
            <a:fld id="{6DC9D136-0A49-4716-AE41-5ED627A85362}" type="slidenum">
              <a:rPr lang="en-GB" smtClean="0"/>
              <a:t>‹#›</a:t>
            </a:fld>
            <a:endParaRPr lang="en-GB"/>
          </a:p>
        </p:txBody>
      </p:sp>
    </p:spTree>
    <p:extLst>
      <p:ext uri="{BB962C8B-B14F-4D97-AF65-F5344CB8AC3E}">
        <p14:creationId xmlns:p14="http://schemas.microsoft.com/office/powerpoint/2010/main" val="153430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E5E9B-79E8-48B5-9CB6-5F0D276FAF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F276B8-261F-49E1-81C9-52AF5E849A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E99C65-7A29-4D6D-B9F7-9B280E108DD7}"/>
              </a:ext>
            </a:extLst>
          </p:cNvPr>
          <p:cNvSpPr>
            <a:spLocks noGrp="1"/>
          </p:cNvSpPr>
          <p:nvPr>
            <p:ph type="dt" sz="half" idx="10"/>
          </p:nvPr>
        </p:nvSpPr>
        <p:spPr/>
        <p:txBody>
          <a:bodyPr/>
          <a:lstStyle/>
          <a:p>
            <a:fld id="{ED452AB2-2AC5-40B2-9939-F4932D1C8A14}" type="datetime3">
              <a:rPr lang="en-GB" smtClean="0"/>
              <a:t>10 May, 2022</a:t>
            </a:fld>
            <a:endParaRPr lang="en-GB"/>
          </a:p>
        </p:txBody>
      </p:sp>
      <p:sp>
        <p:nvSpPr>
          <p:cNvPr id="5" name="Footer Placeholder 4">
            <a:extLst>
              <a:ext uri="{FF2B5EF4-FFF2-40B4-BE49-F238E27FC236}">
                <a16:creationId xmlns:a16="http://schemas.microsoft.com/office/drawing/2014/main" id="{A86BF8DD-E929-4F0A-8D3A-C5172735F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240ACA-A198-4E4B-AA79-93914FF00DD4}"/>
              </a:ext>
            </a:extLst>
          </p:cNvPr>
          <p:cNvSpPr>
            <a:spLocks noGrp="1"/>
          </p:cNvSpPr>
          <p:nvPr>
            <p:ph type="sldNum" sz="quarter" idx="12"/>
          </p:nvPr>
        </p:nvSpPr>
        <p:spPr/>
        <p:txBody>
          <a:bodyPr/>
          <a:lstStyle/>
          <a:p>
            <a:fld id="{6DC9D136-0A49-4716-AE41-5ED627A85362}" type="slidenum">
              <a:rPr lang="en-GB" smtClean="0"/>
              <a:t>‹#›</a:t>
            </a:fld>
            <a:endParaRPr lang="en-GB"/>
          </a:p>
        </p:txBody>
      </p:sp>
    </p:spTree>
    <p:extLst>
      <p:ext uri="{BB962C8B-B14F-4D97-AF65-F5344CB8AC3E}">
        <p14:creationId xmlns:p14="http://schemas.microsoft.com/office/powerpoint/2010/main" val="41779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6429-5CE0-4043-ACD5-C5633C4D3C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9E0EB3-5072-45BB-BC1D-A44DB00D09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8F13FF-D3DF-4362-AFF0-3A03EAF89A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689499-5629-4F75-9818-8C8FBC3D68AB}"/>
              </a:ext>
            </a:extLst>
          </p:cNvPr>
          <p:cNvSpPr>
            <a:spLocks noGrp="1"/>
          </p:cNvSpPr>
          <p:nvPr>
            <p:ph type="dt" sz="half" idx="10"/>
          </p:nvPr>
        </p:nvSpPr>
        <p:spPr/>
        <p:txBody>
          <a:bodyPr/>
          <a:lstStyle/>
          <a:p>
            <a:fld id="{C8D3BD4A-615E-4161-A38B-4850F01A3B39}" type="datetime3">
              <a:rPr lang="en-GB" smtClean="0"/>
              <a:t>10 May, 2022</a:t>
            </a:fld>
            <a:endParaRPr lang="en-GB"/>
          </a:p>
        </p:txBody>
      </p:sp>
      <p:sp>
        <p:nvSpPr>
          <p:cNvPr id="6" name="Footer Placeholder 5">
            <a:extLst>
              <a:ext uri="{FF2B5EF4-FFF2-40B4-BE49-F238E27FC236}">
                <a16:creationId xmlns:a16="http://schemas.microsoft.com/office/drawing/2014/main" id="{5FE6E30D-49F7-4E23-AAFC-0F46B65C40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1D7EBF-B61D-4971-9981-AABAE4A87364}"/>
              </a:ext>
            </a:extLst>
          </p:cNvPr>
          <p:cNvSpPr>
            <a:spLocks noGrp="1"/>
          </p:cNvSpPr>
          <p:nvPr>
            <p:ph type="sldNum" sz="quarter" idx="12"/>
          </p:nvPr>
        </p:nvSpPr>
        <p:spPr/>
        <p:txBody>
          <a:bodyPr/>
          <a:lstStyle/>
          <a:p>
            <a:fld id="{6DC9D136-0A49-4716-AE41-5ED627A85362}" type="slidenum">
              <a:rPr lang="en-GB" smtClean="0"/>
              <a:t>‹#›</a:t>
            </a:fld>
            <a:endParaRPr lang="en-GB"/>
          </a:p>
        </p:txBody>
      </p:sp>
    </p:spTree>
    <p:extLst>
      <p:ext uri="{BB962C8B-B14F-4D97-AF65-F5344CB8AC3E}">
        <p14:creationId xmlns:p14="http://schemas.microsoft.com/office/powerpoint/2010/main" val="28566644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CDFB3-CBFF-436C-82B6-F3F3216F6C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945221-0587-4158-ACEA-85AA6C359B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F6818-D408-47EC-B824-281D2D0689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820734-5C64-4E61-81E9-775B51EF93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050743-37B2-49DE-B0B8-76C2988D73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2E44C4-956F-48C2-8111-14E5102EC329}"/>
              </a:ext>
            </a:extLst>
          </p:cNvPr>
          <p:cNvSpPr>
            <a:spLocks noGrp="1"/>
          </p:cNvSpPr>
          <p:nvPr>
            <p:ph type="dt" sz="half" idx="10"/>
          </p:nvPr>
        </p:nvSpPr>
        <p:spPr/>
        <p:txBody>
          <a:bodyPr/>
          <a:lstStyle/>
          <a:p>
            <a:fld id="{56522ABB-CC51-4CDF-8458-3E8303C0233D}" type="datetime3">
              <a:rPr lang="en-GB" smtClean="0"/>
              <a:t>10 May, 2022</a:t>
            </a:fld>
            <a:endParaRPr lang="en-GB"/>
          </a:p>
        </p:txBody>
      </p:sp>
      <p:sp>
        <p:nvSpPr>
          <p:cNvPr id="8" name="Footer Placeholder 7">
            <a:extLst>
              <a:ext uri="{FF2B5EF4-FFF2-40B4-BE49-F238E27FC236}">
                <a16:creationId xmlns:a16="http://schemas.microsoft.com/office/drawing/2014/main" id="{19D06547-7326-4757-B804-24DAC4FB1B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1F0A41-C791-45B1-9ABB-CA5407D11B37}"/>
              </a:ext>
            </a:extLst>
          </p:cNvPr>
          <p:cNvSpPr>
            <a:spLocks noGrp="1"/>
          </p:cNvSpPr>
          <p:nvPr>
            <p:ph type="sldNum" sz="quarter" idx="12"/>
          </p:nvPr>
        </p:nvSpPr>
        <p:spPr/>
        <p:txBody>
          <a:bodyPr/>
          <a:lstStyle/>
          <a:p>
            <a:fld id="{6DC9D136-0A49-4716-AE41-5ED627A85362}" type="slidenum">
              <a:rPr lang="en-GB" smtClean="0"/>
              <a:t>‹#›</a:t>
            </a:fld>
            <a:endParaRPr lang="en-GB"/>
          </a:p>
        </p:txBody>
      </p:sp>
    </p:spTree>
    <p:extLst>
      <p:ext uri="{BB962C8B-B14F-4D97-AF65-F5344CB8AC3E}">
        <p14:creationId xmlns:p14="http://schemas.microsoft.com/office/powerpoint/2010/main" val="8521273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01B2-9B72-4C20-8CB5-86B44683F4E2}"/>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28113BA2-91A3-44D0-9049-1BE33905AC4B}"/>
              </a:ext>
            </a:extLst>
          </p:cNvPr>
          <p:cNvSpPr>
            <a:spLocks noGrp="1"/>
          </p:cNvSpPr>
          <p:nvPr>
            <p:ph type="dt" sz="half" idx="10"/>
          </p:nvPr>
        </p:nvSpPr>
        <p:spPr/>
        <p:txBody>
          <a:bodyPr/>
          <a:lstStyle/>
          <a:p>
            <a:fld id="{BE42F1D8-EA0E-4F1F-8D01-6300F38499BC}" type="datetime3">
              <a:rPr lang="en-GB" smtClean="0"/>
              <a:t>10 May, 2022</a:t>
            </a:fld>
            <a:endParaRPr lang="en-GB"/>
          </a:p>
        </p:txBody>
      </p:sp>
      <p:sp>
        <p:nvSpPr>
          <p:cNvPr id="4" name="Footer Placeholder 3">
            <a:extLst>
              <a:ext uri="{FF2B5EF4-FFF2-40B4-BE49-F238E27FC236}">
                <a16:creationId xmlns:a16="http://schemas.microsoft.com/office/drawing/2014/main" id="{5B1F5F4F-7D3A-4188-8A10-D2F034E601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EA87B4-C283-40A1-8102-0839C5450983}"/>
              </a:ext>
            </a:extLst>
          </p:cNvPr>
          <p:cNvSpPr>
            <a:spLocks noGrp="1"/>
          </p:cNvSpPr>
          <p:nvPr>
            <p:ph type="sldNum" sz="quarter" idx="12"/>
          </p:nvPr>
        </p:nvSpPr>
        <p:spPr/>
        <p:txBody>
          <a:bodyPr/>
          <a:lstStyle/>
          <a:p>
            <a:fld id="{6DC9D136-0A49-4716-AE41-5ED627A85362}" type="slidenum">
              <a:rPr lang="en-GB" smtClean="0"/>
              <a:t>‹#›</a:t>
            </a:fld>
            <a:endParaRPr lang="en-GB"/>
          </a:p>
        </p:txBody>
      </p:sp>
    </p:spTree>
    <p:extLst>
      <p:ext uri="{BB962C8B-B14F-4D97-AF65-F5344CB8AC3E}">
        <p14:creationId xmlns:p14="http://schemas.microsoft.com/office/powerpoint/2010/main" val="249666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F7285-25A2-40E6-AA1E-55DBBD6BD24C}"/>
              </a:ext>
            </a:extLst>
          </p:cNvPr>
          <p:cNvSpPr>
            <a:spLocks noGrp="1"/>
          </p:cNvSpPr>
          <p:nvPr>
            <p:ph type="dt" sz="half" idx="10"/>
          </p:nvPr>
        </p:nvSpPr>
        <p:spPr/>
        <p:txBody>
          <a:bodyPr/>
          <a:lstStyle/>
          <a:p>
            <a:fld id="{E104A9BE-AF80-46FC-BD0B-0446AD12004E}" type="datetime3">
              <a:rPr lang="en-GB" smtClean="0"/>
              <a:t>10 May, 2022</a:t>
            </a:fld>
            <a:endParaRPr lang="en-GB"/>
          </a:p>
        </p:txBody>
      </p:sp>
      <p:sp>
        <p:nvSpPr>
          <p:cNvPr id="3" name="Footer Placeholder 2">
            <a:extLst>
              <a:ext uri="{FF2B5EF4-FFF2-40B4-BE49-F238E27FC236}">
                <a16:creationId xmlns:a16="http://schemas.microsoft.com/office/drawing/2014/main" id="{35675553-895B-43E3-A016-9A429B5E72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80F097-7556-46D2-A53C-8AD4717EF1BC}"/>
              </a:ext>
            </a:extLst>
          </p:cNvPr>
          <p:cNvSpPr>
            <a:spLocks noGrp="1"/>
          </p:cNvSpPr>
          <p:nvPr>
            <p:ph type="sldNum" sz="quarter" idx="12"/>
          </p:nvPr>
        </p:nvSpPr>
        <p:spPr/>
        <p:txBody>
          <a:bodyPr/>
          <a:lstStyle/>
          <a:p>
            <a:fld id="{6DC9D136-0A49-4716-AE41-5ED627A85362}" type="slidenum">
              <a:rPr lang="en-GB" smtClean="0"/>
              <a:t>‹#›</a:t>
            </a:fld>
            <a:endParaRPr lang="en-GB"/>
          </a:p>
        </p:txBody>
      </p:sp>
    </p:spTree>
    <p:extLst>
      <p:ext uri="{BB962C8B-B14F-4D97-AF65-F5344CB8AC3E}">
        <p14:creationId xmlns:p14="http://schemas.microsoft.com/office/powerpoint/2010/main" val="140186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cations">
    <p:bg>
      <p:bgPr>
        <a:solidFill>
          <a:schemeClr val="bg1">
            <a:lumMod val="95000"/>
            <a:alpha val="2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714208-6ED3-49BB-9908-5179E56B6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738" y="754955"/>
            <a:ext cx="10290523" cy="5148150"/>
          </a:xfrm>
          <a:prstGeom prst="rect">
            <a:avLst/>
          </a:prstGeom>
          <a:effectLst>
            <a:softEdge rad="76200"/>
          </a:effectLst>
        </p:spPr>
      </p:pic>
      <p:sp>
        <p:nvSpPr>
          <p:cNvPr id="7" name="Title 1">
            <a:extLst>
              <a:ext uri="{FF2B5EF4-FFF2-40B4-BE49-F238E27FC236}">
                <a16:creationId xmlns:a16="http://schemas.microsoft.com/office/drawing/2014/main" id="{AA22A9F3-0467-44C5-9AD6-FA78AF052BC4}"/>
              </a:ext>
            </a:extLst>
          </p:cNvPr>
          <p:cNvSpPr>
            <a:spLocks noGrp="1"/>
          </p:cNvSpPr>
          <p:nvPr>
            <p:ph type="title" hasCustomPrompt="1"/>
          </p:nvPr>
        </p:nvSpPr>
        <p:spPr>
          <a:xfrm>
            <a:off x="81742" y="136524"/>
            <a:ext cx="10515600" cy="694749"/>
          </a:xfrm>
        </p:spPr>
        <p:txBody>
          <a:bodyPr/>
          <a:lstStyle>
            <a:lvl1pPr>
              <a:defRPr b="1">
                <a:solidFill>
                  <a:schemeClr val="tx1">
                    <a:lumMod val="75000"/>
                    <a:lumOff val="25000"/>
                  </a:schemeClr>
                </a:solidFill>
              </a:defRPr>
            </a:lvl1pPr>
          </a:lstStyle>
          <a:p>
            <a:r>
              <a:rPr lang="en-US" dirty="0"/>
              <a:t>ACT Locations</a:t>
            </a:r>
            <a:endParaRPr lang="en-GB" dirty="0"/>
          </a:p>
        </p:txBody>
      </p:sp>
      <p:cxnSp>
        <p:nvCxnSpPr>
          <p:cNvPr id="8" name="Straight Connector 7">
            <a:extLst>
              <a:ext uri="{FF2B5EF4-FFF2-40B4-BE49-F238E27FC236}">
                <a16:creationId xmlns:a16="http://schemas.microsoft.com/office/drawing/2014/main" id="{24BA3D41-5462-4440-9732-D0C2BD2BAC06}"/>
              </a:ext>
            </a:extLst>
          </p:cNvPr>
          <p:cNvCxnSpPr>
            <a:cxnSpLocks/>
          </p:cNvCxnSpPr>
          <p:nvPr userDrawn="1"/>
        </p:nvCxnSpPr>
        <p:spPr>
          <a:xfrm>
            <a:off x="0" y="757336"/>
            <a:ext cx="8248261" cy="0"/>
          </a:xfrm>
          <a:prstGeom prst="line">
            <a:avLst/>
          </a:prstGeom>
          <a:ln w="28575">
            <a:solidFill>
              <a:srgbClr val="ED1C24"/>
            </a:solidFill>
          </a:ln>
        </p:spPr>
        <p:style>
          <a:lnRef idx="1">
            <a:schemeClr val="accent1"/>
          </a:lnRef>
          <a:fillRef idx="0">
            <a:schemeClr val="accent1"/>
          </a:fillRef>
          <a:effectRef idx="0">
            <a:schemeClr val="accent1"/>
          </a:effectRef>
          <a:fontRef idx="minor">
            <a:schemeClr val="tx1"/>
          </a:fontRef>
        </p:style>
      </p:cxnSp>
      <p:sp>
        <p:nvSpPr>
          <p:cNvPr id="9" name="Date Placeholder 4">
            <a:extLst>
              <a:ext uri="{FF2B5EF4-FFF2-40B4-BE49-F238E27FC236}">
                <a16:creationId xmlns:a16="http://schemas.microsoft.com/office/drawing/2014/main" id="{00E51C4F-51A4-4D3A-B36B-AD935F663C53}"/>
              </a:ext>
            </a:extLst>
          </p:cNvPr>
          <p:cNvSpPr>
            <a:spLocks noGrp="1"/>
          </p:cNvSpPr>
          <p:nvPr>
            <p:ph type="dt" sz="half" idx="10"/>
          </p:nvPr>
        </p:nvSpPr>
        <p:spPr>
          <a:xfrm>
            <a:off x="182880" y="6160626"/>
            <a:ext cx="1200912" cy="183261"/>
          </a:xfrm>
        </p:spPr>
        <p:txBody>
          <a:bodyPr/>
          <a:lstStyle/>
          <a:p>
            <a:fld id="{867D5C21-5D80-4B6C-B51C-AE76CD89AAAD}" type="datetime3">
              <a:rPr lang="en-GB" smtClean="0"/>
              <a:t>10 May, 2022</a:t>
            </a:fld>
            <a:endParaRPr lang="en-GB" dirty="0"/>
          </a:p>
        </p:txBody>
      </p:sp>
      <p:sp>
        <p:nvSpPr>
          <p:cNvPr id="10" name="Footer Placeholder 5">
            <a:extLst>
              <a:ext uri="{FF2B5EF4-FFF2-40B4-BE49-F238E27FC236}">
                <a16:creationId xmlns:a16="http://schemas.microsoft.com/office/drawing/2014/main" id="{E59E7562-43DF-4002-83D5-C330B4B7391B}"/>
              </a:ext>
            </a:extLst>
          </p:cNvPr>
          <p:cNvSpPr>
            <a:spLocks noGrp="1"/>
          </p:cNvSpPr>
          <p:nvPr>
            <p:ph type="ftr" sz="quarter" idx="11"/>
          </p:nvPr>
        </p:nvSpPr>
        <p:spPr>
          <a:xfrm>
            <a:off x="6626352" y="6365558"/>
            <a:ext cx="4114800" cy="365125"/>
          </a:xfrm>
        </p:spPr>
        <p:txBody>
          <a:bodyPr/>
          <a:lstStyle/>
          <a:p>
            <a:endParaRPr lang="en-GB" dirty="0"/>
          </a:p>
        </p:txBody>
      </p:sp>
      <p:sp>
        <p:nvSpPr>
          <p:cNvPr id="11" name="Slide Number Placeholder 6">
            <a:extLst>
              <a:ext uri="{FF2B5EF4-FFF2-40B4-BE49-F238E27FC236}">
                <a16:creationId xmlns:a16="http://schemas.microsoft.com/office/drawing/2014/main" id="{98E5FED0-1228-4895-BEC0-D71F618563A5}"/>
              </a:ext>
            </a:extLst>
          </p:cNvPr>
          <p:cNvSpPr>
            <a:spLocks noGrp="1"/>
          </p:cNvSpPr>
          <p:nvPr>
            <p:ph type="sldNum" sz="quarter" idx="12"/>
          </p:nvPr>
        </p:nvSpPr>
        <p:spPr>
          <a:xfrm>
            <a:off x="1560576" y="6150628"/>
            <a:ext cx="780288" cy="183261"/>
          </a:xfrm>
        </p:spPr>
        <p:txBody>
          <a:bodyPr/>
          <a:lstStyle/>
          <a:p>
            <a:r>
              <a:rPr lang="en-GB" dirty="0"/>
              <a:t>Slide </a:t>
            </a:r>
            <a:fld id="{6DC9D136-0A49-4716-AE41-5ED627A85362}" type="slidenum">
              <a:rPr lang="en-GB" smtClean="0"/>
              <a:pPr/>
              <a:t>‹#›</a:t>
            </a:fld>
            <a:endParaRPr lang="en-GB" dirty="0"/>
          </a:p>
        </p:txBody>
      </p:sp>
      <p:cxnSp>
        <p:nvCxnSpPr>
          <p:cNvPr id="12" name="Straight Connector 11">
            <a:extLst>
              <a:ext uri="{FF2B5EF4-FFF2-40B4-BE49-F238E27FC236}">
                <a16:creationId xmlns:a16="http://schemas.microsoft.com/office/drawing/2014/main" id="{A3810E33-D9AB-486D-878B-32A39ACE6F04}"/>
              </a:ext>
            </a:extLst>
          </p:cNvPr>
          <p:cNvCxnSpPr/>
          <p:nvPr userDrawn="1"/>
        </p:nvCxnSpPr>
        <p:spPr>
          <a:xfrm>
            <a:off x="1560576" y="6143291"/>
            <a:ext cx="0" cy="204932"/>
          </a:xfrm>
          <a:prstGeom prst="line">
            <a:avLst/>
          </a:prstGeom>
          <a:ln w="19050">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337FCF-30E9-4733-B564-ED3BCE277148}"/>
              </a:ext>
            </a:extLst>
          </p:cNvPr>
          <p:cNvCxnSpPr>
            <a:cxnSpLocks/>
          </p:cNvCxnSpPr>
          <p:nvPr userDrawn="1"/>
        </p:nvCxnSpPr>
        <p:spPr>
          <a:xfrm>
            <a:off x="182880" y="6100664"/>
            <a:ext cx="12009120" cy="98968"/>
          </a:xfrm>
          <a:prstGeom prst="line">
            <a:avLst/>
          </a:prstGeom>
          <a:ln w="19050">
            <a:solidFill>
              <a:srgbClr val="D6D6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73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8EFB-C262-47E4-8C4B-73BBB7CC14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DE50F6-961A-4DEC-9B8A-9969B5728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74CC24-B964-4EDD-918C-FD7A5D1F2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789DD8-107F-44D1-AE73-7132ED60C083}"/>
              </a:ext>
            </a:extLst>
          </p:cNvPr>
          <p:cNvSpPr>
            <a:spLocks noGrp="1"/>
          </p:cNvSpPr>
          <p:nvPr>
            <p:ph type="dt" sz="half" idx="10"/>
          </p:nvPr>
        </p:nvSpPr>
        <p:spPr/>
        <p:txBody>
          <a:bodyPr/>
          <a:lstStyle/>
          <a:p>
            <a:fld id="{87D4DAED-713C-4F49-B959-3E8D53F24788}" type="datetime3">
              <a:rPr lang="en-GB" smtClean="0"/>
              <a:t>10 May, 2022</a:t>
            </a:fld>
            <a:endParaRPr lang="en-GB"/>
          </a:p>
        </p:txBody>
      </p:sp>
      <p:sp>
        <p:nvSpPr>
          <p:cNvPr id="6" name="Footer Placeholder 5">
            <a:extLst>
              <a:ext uri="{FF2B5EF4-FFF2-40B4-BE49-F238E27FC236}">
                <a16:creationId xmlns:a16="http://schemas.microsoft.com/office/drawing/2014/main" id="{AEB697EB-4EE2-415D-AEA9-FF2C1C124B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073F12-2C7D-43BF-870E-FE9749786CA2}"/>
              </a:ext>
            </a:extLst>
          </p:cNvPr>
          <p:cNvSpPr>
            <a:spLocks noGrp="1"/>
          </p:cNvSpPr>
          <p:nvPr>
            <p:ph type="sldNum" sz="quarter" idx="12"/>
          </p:nvPr>
        </p:nvSpPr>
        <p:spPr/>
        <p:txBody>
          <a:bodyPr/>
          <a:lstStyle/>
          <a:p>
            <a:fld id="{6DC9D136-0A49-4716-AE41-5ED627A85362}" type="slidenum">
              <a:rPr lang="en-GB" smtClean="0"/>
              <a:t>‹#›</a:t>
            </a:fld>
            <a:endParaRPr lang="en-GB"/>
          </a:p>
        </p:txBody>
      </p:sp>
    </p:spTree>
    <p:extLst>
      <p:ext uri="{BB962C8B-B14F-4D97-AF65-F5344CB8AC3E}">
        <p14:creationId xmlns:p14="http://schemas.microsoft.com/office/powerpoint/2010/main" val="61462776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8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26767-715D-4740-BF92-1025B2351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D8EDAF4-65BB-4E41-80CC-293C7F0610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766F480-B337-4C44-9235-5A516F227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14147-6B56-4B83-8FC2-6EBB54AADE8E}" type="datetime3">
              <a:rPr lang="en-GB" smtClean="0"/>
              <a:t>10 May, 2022</a:t>
            </a:fld>
            <a:endParaRPr lang="en-GB"/>
          </a:p>
        </p:txBody>
      </p:sp>
      <p:sp>
        <p:nvSpPr>
          <p:cNvPr id="5" name="Footer Placeholder 4">
            <a:extLst>
              <a:ext uri="{FF2B5EF4-FFF2-40B4-BE49-F238E27FC236}">
                <a16:creationId xmlns:a16="http://schemas.microsoft.com/office/drawing/2014/main" id="{37F42C7E-05DE-428B-AA0D-4EAD49BCEA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3C0209-2DE2-4C38-9AD4-34DD4649D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9D136-0A49-4716-AE41-5ED627A85362}" type="slidenum">
              <a:rPr lang="en-GB" smtClean="0"/>
              <a:t>‹#›</a:t>
            </a:fld>
            <a:endParaRPr lang="en-GB"/>
          </a:p>
        </p:txBody>
      </p:sp>
      <p:pic>
        <p:nvPicPr>
          <p:cNvPr id="7" name="Picture 6">
            <a:extLst>
              <a:ext uri="{FF2B5EF4-FFF2-40B4-BE49-F238E27FC236}">
                <a16:creationId xmlns:a16="http://schemas.microsoft.com/office/drawing/2014/main" id="{AE932CFD-0C25-4BDA-B647-929C2E3B57E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72054" y="6176963"/>
            <a:ext cx="1389895" cy="745120"/>
          </a:xfrm>
          <a:prstGeom prst="rect">
            <a:avLst/>
          </a:prstGeom>
        </p:spPr>
      </p:pic>
    </p:spTree>
    <p:extLst>
      <p:ext uri="{BB962C8B-B14F-4D97-AF65-F5344CB8AC3E}">
        <p14:creationId xmlns:p14="http://schemas.microsoft.com/office/powerpoint/2010/main" val="27141879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10" r:id="rId8"/>
    <p:sldLayoutId id="2147483806" r:id="rId9"/>
    <p:sldLayoutId id="2147483807" r:id="rId10"/>
    <p:sldLayoutId id="2147483808" r:id="rId11"/>
    <p:sldLayoutId id="2147483809"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3CA9-D145-444D-B92F-D6901F87F19F}"/>
              </a:ext>
            </a:extLst>
          </p:cNvPr>
          <p:cNvSpPr>
            <a:spLocks noGrp="1"/>
          </p:cNvSpPr>
          <p:nvPr>
            <p:ph type="ctrTitle"/>
          </p:nvPr>
        </p:nvSpPr>
        <p:spPr>
          <a:xfrm>
            <a:off x="1524000" y="1386147"/>
            <a:ext cx="9144000" cy="3233478"/>
          </a:xfrm>
          <a:solidFill>
            <a:schemeClr val="bg1">
              <a:lumMod val="95000"/>
            </a:schemeClr>
          </a:solidFill>
          <a:ln>
            <a:solidFill>
              <a:schemeClr val="tx1"/>
            </a:solidFill>
          </a:ln>
        </p:spPr>
        <p:txBody>
          <a:bodyPr>
            <a:normAutofit fontScale="90000"/>
          </a:bodyPr>
          <a:lstStyle/>
          <a:p>
            <a:r>
              <a:rPr lang="en-US" sz="6700" b="1" dirty="0">
                <a:effectLst>
                  <a:outerShdw blurRad="38100" dist="38100" dir="2700000" algn="tl">
                    <a:srgbClr val="000000">
                      <a:alpha val="43137"/>
                    </a:srgbClr>
                  </a:outerShdw>
                </a:effectLst>
              </a:rPr>
              <a:t>ADVANCED COMPUTING</a:t>
            </a:r>
            <a:br>
              <a:rPr lang="en-US" sz="6700" b="1" dirty="0">
                <a:effectLst>
                  <a:outerShdw blurRad="38100" dist="38100" dir="2700000" algn="tl">
                    <a:srgbClr val="000000">
                      <a:alpha val="43137"/>
                    </a:srgbClr>
                  </a:outerShdw>
                </a:effectLst>
              </a:rPr>
            </a:br>
            <a:r>
              <a:rPr lang="en-US" sz="6700" b="1" dirty="0">
                <a:effectLst>
                  <a:outerShdw blurRad="38100" dist="38100" dir="2700000" algn="tl">
                    <a:srgbClr val="000000">
                      <a:alpha val="43137"/>
                    </a:srgbClr>
                  </a:outerShdw>
                </a:effectLst>
              </a:rPr>
              <a:t>TECHNOLOGY</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Company Presentation</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4357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00A6-49F0-427C-B44C-0B9E043EB39D}"/>
              </a:ext>
            </a:extLst>
          </p:cNvPr>
          <p:cNvSpPr>
            <a:spLocks noGrp="1"/>
          </p:cNvSpPr>
          <p:nvPr>
            <p:ph type="title"/>
          </p:nvPr>
        </p:nvSpPr>
        <p:spPr/>
        <p:txBody>
          <a:bodyPr/>
          <a:lstStyle/>
          <a:p>
            <a:r>
              <a:rPr lang="en-US" dirty="0"/>
              <a:t>Footprint Tool</a:t>
            </a:r>
            <a:endParaRPr lang="en-GB" dirty="0"/>
          </a:p>
        </p:txBody>
      </p:sp>
      <p:sp>
        <p:nvSpPr>
          <p:cNvPr id="5" name="Date Placeholder 4">
            <a:extLst>
              <a:ext uri="{FF2B5EF4-FFF2-40B4-BE49-F238E27FC236}">
                <a16:creationId xmlns:a16="http://schemas.microsoft.com/office/drawing/2014/main" id="{A7828A2D-893C-482D-A0C6-33CD92F2529B}"/>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060BA8F8-14D8-4F77-8757-6343AE2382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F83549E-12A7-4040-A1D4-22040A15D2C4}"/>
              </a:ext>
            </a:extLst>
          </p:cNvPr>
          <p:cNvSpPr>
            <a:spLocks noGrp="1"/>
          </p:cNvSpPr>
          <p:nvPr>
            <p:ph type="sldNum" sz="quarter" idx="12"/>
          </p:nvPr>
        </p:nvSpPr>
        <p:spPr/>
        <p:txBody>
          <a:bodyPr/>
          <a:lstStyle/>
          <a:p>
            <a:r>
              <a:rPr lang="en-GB"/>
              <a:t>Slide </a:t>
            </a:r>
            <a:fld id="{6DC9D136-0A49-4716-AE41-5ED627A85362}" type="slidenum">
              <a:rPr lang="en-GB" smtClean="0"/>
              <a:pPr/>
              <a:t>10</a:t>
            </a:fld>
            <a:endParaRPr lang="en-GB" dirty="0"/>
          </a:p>
        </p:txBody>
      </p:sp>
      <p:sp>
        <p:nvSpPr>
          <p:cNvPr id="8" name="Rectangle 7">
            <a:extLst>
              <a:ext uri="{FF2B5EF4-FFF2-40B4-BE49-F238E27FC236}">
                <a16:creationId xmlns:a16="http://schemas.microsoft.com/office/drawing/2014/main" id="{EF103512-6886-401C-9EC6-76034B757A96}"/>
              </a:ext>
            </a:extLst>
          </p:cNvPr>
          <p:cNvSpPr/>
          <p:nvPr/>
        </p:nvSpPr>
        <p:spPr>
          <a:xfrm>
            <a:off x="5203828" y="755779"/>
            <a:ext cx="6328809" cy="4842587"/>
          </a:xfrm>
          <a:prstGeom prst="rect">
            <a:avLst/>
          </a:prstGeom>
          <a:blipFill dpi="0" rotWithShape="1">
            <a:blip r:embed="rId2">
              <a:alphaModFix amt="74000"/>
            </a:blip>
            <a:srcRect/>
            <a:stretch>
              <a:fillRect/>
            </a:stretch>
          </a:blip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2786CF4-7F73-42AB-901D-B574573F7395}"/>
              </a:ext>
            </a:extLst>
          </p:cNvPr>
          <p:cNvSpPr/>
          <p:nvPr/>
        </p:nvSpPr>
        <p:spPr>
          <a:xfrm>
            <a:off x="8132244" y="3429000"/>
            <a:ext cx="3932238" cy="2820197"/>
          </a:xfrm>
          <a:prstGeom prst="rect">
            <a:avLst/>
          </a:prstGeom>
          <a:blipFill dpi="0" rotWithShape="1">
            <a:blip r:embed="rId3"/>
            <a:srcRect/>
            <a:stretch>
              <a:fillRect/>
            </a:stretch>
          </a:blipFill>
          <a:ln w="44450">
            <a:solidFill>
              <a:schemeClr val="bg1">
                <a:lumMod val="65000"/>
              </a:schemeClr>
            </a:solid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4CCC999A-2B10-412A-829F-D8549F23F481}"/>
              </a:ext>
            </a:extLst>
          </p:cNvPr>
          <p:cNvSpPr>
            <a:spLocks noGrp="1"/>
          </p:cNvSpPr>
          <p:nvPr>
            <p:ph type="body" sz="half" idx="2"/>
          </p:nvPr>
        </p:nvSpPr>
        <p:spPr>
          <a:xfrm>
            <a:off x="291148" y="1326134"/>
            <a:ext cx="4948364" cy="4498594"/>
          </a:xfrm>
        </p:spPr>
        <p:txBody>
          <a:bodyPr>
            <a:normAutofit/>
          </a:bodyPr>
          <a:lstStyle/>
          <a:p>
            <a:pPr marL="285750" indent="-285750">
              <a:buFont typeface="Arial" panose="020B0604020202020204" pitchFamily="34" charset="0"/>
              <a:buChar char="•"/>
            </a:pPr>
            <a:r>
              <a:rPr lang="en-GB" dirty="0"/>
              <a:t>Idea: have a high-level BI platform that gives clear overview of company structure through multiple relevant dimensions</a:t>
            </a:r>
          </a:p>
          <a:p>
            <a:pPr marL="285750" indent="-285750">
              <a:buFont typeface="Arial" panose="020B0604020202020204" pitchFamily="34" charset="0"/>
              <a:buChar char="•"/>
            </a:pPr>
            <a:r>
              <a:rPr lang="en-GB" dirty="0"/>
              <a:t>Extremely important tool in supporting divestments and acquisitions; includes views for employee headcounts, IT infrastructure, locations etc.</a:t>
            </a:r>
          </a:p>
          <a:p>
            <a:pPr marL="285750" indent="-285750">
              <a:buFont typeface="Arial" panose="020B0604020202020204" pitchFamily="34" charset="0"/>
              <a:buChar char="•"/>
            </a:pPr>
            <a:r>
              <a:rPr lang="en-GB" dirty="0"/>
              <a:t>Strong emphasis on high-quality, high-performance and easy to use UI since tool is used by upper-level management</a:t>
            </a:r>
          </a:p>
          <a:p>
            <a:pPr marL="285750" indent="-285750">
              <a:buFont typeface="Arial" panose="020B0604020202020204" pitchFamily="34" charset="0"/>
              <a:buChar char="•"/>
            </a:pPr>
            <a:r>
              <a:rPr lang="en-GB" dirty="0"/>
              <a:t>Allows slicing of data through multiple dimensions</a:t>
            </a:r>
          </a:p>
          <a:p>
            <a:pPr marL="285750" indent="-285750">
              <a:buFont typeface="Arial" panose="020B0604020202020204" pitchFamily="34" charset="0"/>
              <a:buChar char="•"/>
            </a:pPr>
            <a:r>
              <a:rPr lang="en-GB" dirty="0"/>
              <a:t>Contains historical data which allow users to:</a:t>
            </a:r>
          </a:p>
          <a:p>
            <a:pPr marL="742950" lvl="1" indent="-285750">
              <a:buFont typeface="Arial" panose="020B0604020202020204" pitchFamily="34" charset="0"/>
              <a:buChar char="•"/>
            </a:pPr>
            <a:r>
              <a:rPr lang="en-GB" dirty="0"/>
              <a:t>Know exact company structure on a past date</a:t>
            </a:r>
          </a:p>
          <a:p>
            <a:pPr marL="742950" lvl="1" indent="-285750">
              <a:buFont typeface="Arial" panose="020B0604020202020204" pitchFamily="34" charset="0"/>
              <a:buChar char="•"/>
            </a:pPr>
            <a:r>
              <a:rPr lang="en-GB" dirty="0"/>
              <a:t>Know period-to-period changes</a:t>
            </a:r>
          </a:p>
        </p:txBody>
      </p:sp>
    </p:spTree>
    <p:extLst>
      <p:ext uri="{BB962C8B-B14F-4D97-AF65-F5344CB8AC3E}">
        <p14:creationId xmlns:p14="http://schemas.microsoft.com/office/powerpoint/2010/main" val="103793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9139-DF43-4F70-B562-75EDA877114D}"/>
              </a:ext>
            </a:extLst>
          </p:cNvPr>
          <p:cNvSpPr>
            <a:spLocks noGrp="1"/>
          </p:cNvSpPr>
          <p:nvPr>
            <p:ph type="title"/>
          </p:nvPr>
        </p:nvSpPr>
        <p:spPr/>
        <p:txBody>
          <a:bodyPr/>
          <a:lstStyle/>
          <a:p>
            <a:r>
              <a:rPr lang="en-US" dirty="0"/>
              <a:t>HR Master Data Connector</a:t>
            </a:r>
            <a:endParaRPr lang="en-GB" dirty="0"/>
          </a:p>
        </p:txBody>
      </p:sp>
      <p:sp>
        <p:nvSpPr>
          <p:cNvPr id="5" name="Date Placeholder 4">
            <a:extLst>
              <a:ext uri="{FF2B5EF4-FFF2-40B4-BE49-F238E27FC236}">
                <a16:creationId xmlns:a16="http://schemas.microsoft.com/office/drawing/2014/main" id="{EF6A77E3-421D-4576-8F6E-0B4F3CA5B0D4}"/>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F637B8D9-338C-4AD8-86A9-C3C4EEB1634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1E8F128-00E4-493F-90B7-3EEBEF7E0D31}"/>
              </a:ext>
            </a:extLst>
          </p:cNvPr>
          <p:cNvSpPr>
            <a:spLocks noGrp="1"/>
          </p:cNvSpPr>
          <p:nvPr>
            <p:ph type="sldNum" sz="quarter" idx="12"/>
          </p:nvPr>
        </p:nvSpPr>
        <p:spPr/>
        <p:txBody>
          <a:bodyPr/>
          <a:lstStyle/>
          <a:p>
            <a:r>
              <a:rPr lang="en-GB"/>
              <a:t>Slide </a:t>
            </a:r>
            <a:fld id="{6DC9D136-0A49-4716-AE41-5ED627A85362}" type="slidenum">
              <a:rPr lang="en-GB" smtClean="0"/>
              <a:pPr/>
              <a:t>11</a:t>
            </a:fld>
            <a:endParaRPr lang="en-GB" dirty="0"/>
          </a:p>
        </p:txBody>
      </p:sp>
      <p:sp>
        <p:nvSpPr>
          <p:cNvPr id="8" name="Rectangle 7">
            <a:extLst>
              <a:ext uri="{FF2B5EF4-FFF2-40B4-BE49-F238E27FC236}">
                <a16:creationId xmlns:a16="http://schemas.microsoft.com/office/drawing/2014/main" id="{089A06DD-2785-4A0C-BABF-6980E506300F}"/>
              </a:ext>
            </a:extLst>
          </p:cNvPr>
          <p:cNvSpPr/>
          <p:nvPr/>
        </p:nvSpPr>
        <p:spPr>
          <a:xfrm>
            <a:off x="4945993" y="835311"/>
            <a:ext cx="5162482" cy="3326363"/>
          </a:xfrm>
          <a:prstGeom prst="rect">
            <a:avLst/>
          </a:prstGeom>
          <a:blipFill dpi="0" rotWithShape="1">
            <a:blip r:embed="rId2"/>
            <a:srcRect/>
            <a:stretch>
              <a:fillRect/>
            </a:stretch>
          </a:blip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5EADE2A-8A72-4300-B9CD-6572FD59FDF9}"/>
              </a:ext>
            </a:extLst>
          </p:cNvPr>
          <p:cNvSpPr/>
          <p:nvPr/>
        </p:nvSpPr>
        <p:spPr>
          <a:xfrm>
            <a:off x="7209827" y="3602736"/>
            <a:ext cx="4982173" cy="2642616"/>
          </a:xfrm>
          <a:prstGeom prst="rect">
            <a:avLst/>
          </a:prstGeom>
          <a:blipFill dpi="0" rotWithShape="1">
            <a:blip r:embed="rId3"/>
            <a:srcRect/>
            <a:stretch>
              <a:fillRect/>
            </a:stretch>
          </a:blipFill>
          <a:ln w="79375">
            <a:solidFill>
              <a:schemeClr val="bg1">
                <a:lumMod val="65000"/>
              </a:schemeClr>
            </a:solid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B8B401CA-C754-4742-90B9-0BF57300012E}"/>
              </a:ext>
            </a:extLst>
          </p:cNvPr>
          <p:cNvSpPr>
            <a:spLocks noGrp="1"/>
          </p:cNvSpPr>
          <p:nvPr>
            <p:ph type="body" sz="half" idx="2"/>
          </p:nvPr>
        </p:nvSpPr>
        <p:spPr>
          <a:xfrm>
            <a:off x="291148" y="1326134"/>
            <a:ext cx="4948364" cy="4498594"/>
          </a:xfrm>
        </p:spPr>
        <p:txBody>
          <a:bodyPr>
            <a:normAutofit/>
          </a:bodyPr>
          <a:lstStyle/>
          <a:p>
            <a:pPr marL="285750" indent="-285750">
              <a:buFont typeface="Arial" panose="020B0604020202020204" pitchFamily="34" charset="0"/>
              <a:buChar char="•"/>
            </a:pPr>
            <a:r>
              <a:rPr lang="en-GB" dirty="0"/>
              <a:t>Idea: create a universal integration point for HR Master Data</a:t>
            </a:r>
          </a:p>
          <a:p>
            <a:pPr marL="285750" indent="-285750">
              <a:buFont typeface="Arial" panose="020B0604020202020204" pitchFamily="34" charset="0"/>
              <a:buChar char="•"/>
            </a:pPr>
            <a:r>
              <a:rPr lang="en-GB" dirty="0"/>
              <a:t>Serves over 60 consuming applications</a:t>
            </a:r>
          </a:p>
          <a:p>
            <a:pPr marL="285750" indent="-285750">
              <a:buFont typeface="Arial" panose="020B0604020202020204" pitchFamily="34" charset="0"/>
              <a:buChar char="•"/>
            </a:pPr>
            <a:r>
              <a:rPr lang="en-GB" dirty="0"/>
              <a:t>Main challenges:</a:t>
            </a:r>
          </a:p>
          <a:p>
            <a:pPr marL="742950" lvl="1" indent="-285750">
              <a:buFont typeface="Arial" panose="020B0604020202020204" pitchFamily="34" charset="0"/>
              <a:buChar char="•"/>
            </a:pPr>
            <a:r>
              <a:rPr lang="en-GB" dirty="0"/>
              <a:t>Create and maintain a high performance data model</a:t>
            </a:r>
          </a:p>
          <a:p>
            <a:pPr marL="742950" lvl="1" indent="-285750">
              <a:buFont typeface="Arial" panose="020B0604020202020204" pitchFamily="34" charset="0"/>
              <a:buChar char="•"/>
            </a:pPr>
            <a:r>
              <a:rPr lang="en-GB" dirty="0"/>
              <a:t>Synchronization from company HR system – 100% correctness</a:t>
            </a:r>
          </a:p>
          <a:p>
            <a:pPr marL="742950" lvl="1" indent="-285750">
              <a:buFont typeface="Arial" panose="020B0604020202020204" pitchFamily="34" charset="0"/>
              <a:buChar char="•"/>
            </a:pPr>
            <a:r>
              <a:rPr lang="en-GB" dirty="0"/>
              <a:t>Ensure and enforce data quality and data completeness standards required by consuming applications</a:t>
            </a:r>
          </a:p>
          <a:p>
            <a:pPr marL="285750" indent="-285750">
              <a:buFont typeface="Arial" panose="020B0604020202020204" pitchFamily="34" charset="0"/>
              <a:buChar char="•"/>
            </a:pPr>
            <a:r>
              <a:rPr lang="en-GB" dirty="0"/>
              <a:t>Built an </a:t>
            </a:r>
            <a:r>
              <a:rPr lang="en-GB" dirty="0" err="1"/>
              <a:t>oData</a:t>
            </a:r>
            <a:r>
              <a:rPr lang="en-GB" dirty="0"/>
              <a:t> web service</a:t>
            </a:r>
          </a:p>
          <a:p>
            <a:pPr marL="285750" indent="-285750">
              <a:buFont typeface="Arial" panose="020B0604020202020204" pitchFamily="34" charset="0"/>
              <a:buChar char="•"/>
            </a:pPr>
            <a:r>
              <a:rPr lang="en-GB" dirty="0"/>
              <a:t>Assisted integrations providing consulting services – helping understand content, helping detect important attributes based on customer needs</a:t>
            </a:r>
          </a:p>
          <a:p>
            <a:pPr marL="285750" indent="-285750">
              <a:buFont typeface="Arial" panose="020B0604020202020204" pitchFamily="34" charset="0"/>
              <a:buChar char="•"/>
            </a:pPr>
            <a:r>
              <a:rPr lang="en-GB" dirty="0"/>
              <a:t>Assisted integrations providing technical support</a:t>
            </a:r>
          </a:p>
        </p:txBody>
      </p:sp>
    </p:spTree>
    <p:extLst>
      <p:ext uri="{BB962C8B-B14F-4D97-AF65-F5344CB8AC3E}">
        <p14:creationId xmlns:p14="http://schemas.microsoft.com/office/powerpoint/2010/main" val="336910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3502-9E57-452A-98EF-D3D49CB76C2F}"/>
              </a:ext>
            </a:extLst>
          </p:cNvPr>
          <p:cNvSpPr>
            <a:spLocks noGrp="1"/>
          </p:cNvSpPr>
          <p:nvPr>
            <p:ph type="title"/>
          </p:nvPr>
        </p:nvSpPr>
        <p:spPr/>
        <p:txBody>
          <a:bodyPr/>
          <a:lstStyle/>
          <a:p>
            <a:r>
              <a:rPr lang="en-US" dirty="0"/>
              <a:t>Directories Data Quality</a:t>
            </a:r>
            <a:endParaRPr lang="en-GB" dirty="0"/>
          </a:p>
        </p:txBody>
      </p:sp>
      <p:sp>
        <p:nvSpPr>
          <p:cNvPr id="5" name="Date Placeholder 4">
            <a:extLst>
              <a:ext uri="{FF2B5EF4-FFF2-40B4-BE49-F238E27FC236}">
                <a16:creationId xmlns:a16="http://schemas.microsoft.com/office/drawing/2014/main" id="{1793EAD4-EAB3-4B24-B52B-778EB72D6BB1}"/>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3E0C3B39-763B-4A61-AA26-C8B9FA9DDDB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B2FD41-0450-4F78-BC36-7632695F7D0E}"/>
              </a:ext>
            </a:extLst>
          </p:cNvPr>
          <p:cNvSpPr>
            <a:spLocks noGrp="1"/>
          </p:cNvSpPr>
          <p:nvPr>
            <p:ph type="sldNum" sz="quarter" idx="12"/>
          </p:nvPr>
        </p:nvSpPr>
        <p:spPr/>
        <p:txBody>
          <a:bodyPr/>
          <a:lstStyle/>
          <a:p>
            <a:r>
              <a:rPr lang="en-GB"/>
              <a:t>Slide </a:t>
            </a:r>
            <a:fld id="{6DC9D136-0A49-4716-AE41-5ED627A85362}" type="slidenum">
              <a:rPr lang="en-GB" smtClean="0"/>
              <a:pPr/>
              <a:t>12</a:t>
            </a:fld>
            <a:endParaRPr lang="en-GB" dirty="0"/>
          </a:p>
        </p:txBody>
      </p:sp>
      <p:sp>
        <p:nvSpPr>
          <p:cNvPr id="8" name="Rectangle 7">
            <a:extLst>
              <a:ext uri="{FF2B5EF4-FFF2-40B4-BE49-F238E27FC236}">
                <a16:creationId xmlns:a16="http://schemas.microsoft.com/office/drawing/2014/main" id="{C1622D44-B40B-48AE-87C5-BCC441FC968F}"/>
              </a:ext>
            </a:extLst>
          </p:cNvPr>
          <p:cNvSpPr/>
          <p:nvPr/>
        </p:nvSpPr>
        <p:spPr>
          <a:xfrm>
            <a:off x="5530976" y="825775"/>
            <a:ext cx="6164199" cy="3746225"/>
          </a:xfrm>
          <a:prstGeom prst="rect">
            <a:avLst/>
          </a:prstGeom>
          <a:blipFill dpi="0" rotWithShape="1">
            <a:blip r:embed="rId2"/>
            <a:srcRect/>
            <a:stretch>
              <a:fillRect/>
            </a:stretch>
          </a:blip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926EE9E-BD82-495D-9CB1-09F463F7A11A}"/>
              </a:ext>
            </a:extLst>
          </p:cNvPr>
          <p:cNvSpPr/>
          <p:nvPr/>
        </p:nvSpPr>
        <p:spPr>
          <a:xfrm>
            <a:off x="5530976" y="4325112"/>
            <a:ext cx="4319016" cy="2331720"/>
          </a:xfrm>
          <a:prstGeom prst="rect">
            <a:avLst/>
          </a:prstGeom>
          <a:blipFill dpi="0" rotWithShape="1">
            <a:blip r:embed="rId3"/>
            <a:srcRect/>
            <a:stretch>
              <a:fillRect/>
            </a:stretch>
          </a:blipFill>
          <a:ln w="79375">
            <a:solidFill>
              <a:schemeClr val="bg1">
                <a:lumMod val="65000"/>
              </a:schemeClr>
            </a:solid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D687CB3A-620B-47D9-A82C-A4EE8F8163C4}"/>
              </a:ext>
            </a:extLst>
          </p:cNvPr>
          <p:cNvSpPr>
            <a:spLocks noGrp="1"/>
          </p:cNvSpPr>
          <p:nvPr>
            <p:ph type="body" sz="half" idx="2"/>
          </p:nvPr>
        </p:nvSpPr>
        <p:spPr>
          <a:xfrm>
            <a:off x="291148" y="1326134"/>
            <a:ext cx="4948364" cy="4498594"/>
          </a:xfrm>
        </p:spPr>
        <p:txBody>
          <a:bodyPr>
            <a:normAutofit/>
          </a:bodyPr>
          <a:lstStyle/>
          <a:p>
            <a:pPr marL="285750" indent="-285750">
              <a:buFont typeface="Arial" panose="020B0604020202020204" pitchFamily="34" charset="0"/>
              <a:buChar char="•"/>
            </a:pPr>
            <a:r>
              <a:rPr lang="en-GB" dirty="0"/>
              <a:t>Task: ensure data quality (example – Active Directory, HR directory…)</a:t>
            </a:r>
          </a:p>
          <a:p>
            <a:pPr marL="285750" indent="-285750">
              <a:buFont typeface="Arial" panose="020B0604020202020204" pitchFamily="34" charset="0"/>
              <a:buChar char="•"/>
            </a:pPr>
            <a:r>
              <a:rPr lang="en-GB" dirty="0"/>
              <a:t>Over 15 years of experience</a:t>
            </a:r>
          </a:p>
          <a:p>
            <a:pPr marL="285750" indent="-285750">
              <a:buFont typeface="Arial" panose="020B0604020202020204" pitchFamily="34" charset="0"/>
              <a:buChar char="•"/>
            </a:pPr>
            <a:r>
              <a:rPr lang="en-GB" dirty="0"/>
              <a:t>Levels of support:</a:t>
            </a:r>
          </a:p>
          <a:p>
            <a:pPr marL="742950" lvl="1" indent="-285750">
              <a:buFont typeface="Arial" panose="020B0604020202020204" pitchFamily="34" charset="0"/>
              <a:buChar char="•"/>
            </a:pPr>
            <a:r>
              <a:rPr lang="en-GB" dirty="0"/>
              <a:t>Consulting – acquiring deep understanding of data content in order to detect KPI; assist in process improvement</a:t>
            </a:r>
          </a:p>
          <a:p>
            <a:pPr marL="742950" lvl="1" indent="-285750">
              <a:buFont typeface="Arial" panose="020B0604020202020204" pitchFamily="34" charset="0"/>
              <a:buChar char="•"/>
            </a:pPr>
            <a:r>
              <a:rPr lang="en-GB" dirty="0"/>
              <a:t>Operations – work on ensuring and improving data quality</a:t>
            </a:r>
          </a:p>
          <a:p>
            <a:pPr marL="742950" lvl="1" indent="-285750">
              <a:buFont typeface="Arial" panose="020B0604020202020204" pitchFamily="34" charset="0"/>
              <a:buChar char="•"/>
            </a:pPr>
            <a:r>
              <a:rPr lang="en-GB" dirty="0"/>
              <a:t>Technical – create tools that automate processes</a:t>
            </a:r>
          </a:p>
          <a:p>
            <a:pPr marL="285750" indent="-285750">
              <a:buFont typeface="Arial" panose="020B0604020202020204" pitchFamily="34" charset="0"/>
              <a:buChar char="•"/>
            </a:pPr>
            <a:r>
              <a:rPr lang="en-GB" dirty="0"/>
              <a:t>Our huge experience in this field allows us to quickly understand and detect data quality deficiencies; and to create interactive dashboards that reduce costs of these exercises by automating/simplifying operational processes</a:t>
            </a:r>
          </a:p>
        </p:txBody>
      </p:sp>
    </p:spTree>
    <p:extLst>
      <p:ext uri="{BB962C8B-B14F-4D97-AF65-F5344CB8AC3E}">
        <p14:creationId xmlns:p14="http://schemas.microsoft.com/office/powerpoint/2010/main" val="406691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8686-1BFA-4234-8A06-96C7B3DE9872}"/>
              </a:ext>
            </a:extLst>
          </p:cNvPr>
          <p:cNvSpPr>
            <a:spLocks noGrp="1"/>
          </p:cNvSpPr>
          <p:nvPr>
            <p:ph type="title"/>
          </p:nvPr>
        </p:nvSpPr>
        <p:spPr/>
        <p:txBody>
          <a:bodyPr/>
          <a:lstStyle/>
          <a:p>
            <a:r>
              <a:rPr lang="en-US" dirty="0"/>
              <a:t>IS/IT Control Platform</a:t>
            </a:r>
            <a:endParaRPr lang="en-GB" dirty="0"/>
          </a:p>
        </p:txBody>
      </p:sp>
      <p:sp>
        <p:nvSpPr>
          <p:cNvPr id="5" name="Date Placeholder 4">
            <a:extLst>
              <a:ext uri="{FF2B5EF4-FFF2-40B4-BE49-F238E27FC236}">
                <a16:creationId xmlns:a16="http://schemas.microsoft.com/office/drawing/2014/main" id="{5C0D83F7-8E1F-4489-8C6E-FB030B3AF63E}"/>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BC7E10CB-D868-44CD-AC0D-5CD572B7CED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BEB0F27-96A1-4EB5-A0A1-5D890B6E533C}"/>
              </a:ext>
            </a:extLst>
          </p:cNvPr>
          <p:cNvSpPr>
            <a:spLocks noGrp="1"/>
          </p:cNvSpPr>
          <p:nvPr>
            <p:ph type="sldNum" sz="quarter" idx="12"/>
          </p:nvPr>
        </p:nvSpPr>
        <p:spPr/>
        <p:txBody>
          <a:bodyPr/>
          <a:lstStyle/>
          <a:p>
            <a:r>
              <a:rPr lang="en-GB"/>
              <a:t>Slide </a:t>
            </a:r>
            <a:fld id="{6DC9D136-0A49-4716-AE41-5ED627A85362}" type="slidenum">
              <a:rPr lang="en-GB" smtClean="0"/>
              <a:pPr/>
              <a:t>13</a:t>
            </a:fld>
            <a:endParaRPr lang="en-GB" dirty="0"/>
          </a:p>
        </p:txBody>
      </p:sp>
      <p:sp>
        <p:nvSpPr>
          <p:cNvPr id="8" name="Rectangle 7">
            <a:extLst>
              <a:ext uri="{FF2B5EF4-FFF2-40B4-BE49-F238E27FC236}">
                <a16:creationId xmlns:a16="http://schemas.microsoft.com/office/drawing/2014/main" id="{D1053F5C-6175-4E03-A28C-40713C2C9CB6}"/>
              </a:ext>
            </a:extLst>
          </p:cNvPr>
          <p:cNvSpPr/>
          <p:nvPr/>
        </p:nvSpPr>
        <p:spPr>
          <a:xfrm>
            <a:off x="4783073" y="780055"/>
            <a:ext cx="6164199" cy="3746225"/>
          </a:xfrm>
          <a:prstGeom prst="rect">
            <a:avLst/>
          </a:prstGeom>
          <a:blipFill dpi="0" rotWithShape="1">
            <a:blip r:embed="rId2"/>
            <a:srcRect/>
            <a:stretch>
              <a:fillRect/>
            </a:stretch>
          </a:blip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67A7117-CB13-4133-9BDA-1B9E40D0E5C4}"/>
              </a:ext>
            </a:extLst>
          </p:cNvPr>
          <p:cNvSpPr/>
          <p:nvPr/>
        </p:nvSpPr>
        <p:spPr>
          <a:xfrm>
            <a:off x="6280784" y="4261104"/>
            <a:ext cx="4319016" cy="2331720"/>
          </a:xfrm>
          <a:prstGeom prst="rect">
            <a:avLst/>
          </a:prstGeom>
          <a:blipFill dpi="0" rotWithShape="1">
            <a:blip r:embed="rId3"/>
            <a:srcRect/>
            <a:stretch>
              <a:fillRect/>
            </a:stretch>
          </a:blipFill>
          <a:ln w="79375">
            <a:solidFill>
              <a:schemeClr val="bg1">
                <a:lumMod val="65000"/>
              </a:schemeClr>
            </a:solid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DBB40E70-BB2D-4DB1-843B-0E09576477E5}"/>
              </a:ext>
            </a:extLst>
          </p:cNvPr>
          <p:cNvSpPr>
            <a:spLocks noGrp="1"/>
          </p:cNvSpPr>
          <p:nvPr>
            <p:ph type="body" sz="half" idx="2"/>
          </p:nvPr>
        </p:nvSpPr>
        <p:spPr>
          <a:xfrm>
            <a:off x="291148" y="1326134"/>
            <a:ext cx="4948364" cy="4498594"/>
          </a:xfrm>
        </p:spPr>
        <p:txBody>
          <a:bodyPr>
            <a:normAutofit/>
          </a:bodyPr>
          <a:lstStyle/>
          <a:p>
            <a:pPr marL="285750" indent="-285750">
              <a:buFont typeface="Arial" panose="020B0604020202020204" pitchFamily="34" charset="0"/>
              <a:buChar char="•"/>
            </a:pPr>
            <a:r>
              <a:rPr lang="en-GB" dirty="0"/>
              <a:t>Idea: have a tool that automates IS budgeting and controlling process</a:t>
            </a:r>
          </a:p>
          <a:p>
            <a:pPr marL="285750" indent="-285750">
              <a:buFont typeface="Arial" panose="020B0604020202020204" pitchFamily="34" charset="0"/>
              <a:buChar char="•"/>
            </a:pPr>
            <a:r>
              <a:rPr lang="en-GB" dirty="0"/>
              <a:t>System digs deep into budgeting and controlling and automates all aspects, starting with bulk importing of low-level data, complex calculations, complete transparency over process, controller input, and full reporting</a:t>
            </a:r>
          </a:p>
          <a:p>
            <a:pPr marL="285750" indent="-285750">
              <a:buFont typeface="Arial" panose="020B0604020202020204" pitchFamily="34" charset="0"/>
              <a:buChar char="•"/>
            </a:pPr>
            <a:r>
              <a:rPr lang="en-GB" dirty="0"/>
              <a:t>Includes several points of data validation (input-level, vs MasterData etc.)</a:t>
            </a:r>
          </a:p>
          <a:p>
            <a:pPr marL="285750" indent="-285750">
              <a:buFont typeface="Arial" panose="020B0604020202020204" pitchFamily="34" charset="0"/>
              <a:buChar char="•"/>
            </a:pPr>
            <a:r>
              <a:rPr lang="en-GB" dirty="0"/>
              <a:t>Strong emphasis on User Access Control given the fact that the data is sensitive and there are very different types of users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7809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F294-BE8D-4C1D-AC48-068B5FFE3B5A}"/>
              </a:ext>
            </a:extLst>
          </p:cNvPr>
          <p:cNvSpPr>
            <a:spLocks noGrp="1"/>
          </p:cNvSpPr>
          <p:nvPr>
            <p:ph type="title"/>
          </p:nvPr>
        </p:nvSpPr>
        <p:spPr/>
        <p:txBody>
          <a:bodyPr/>
          <a:lstStyle/>
          <a:p>
            <a:r>
              <a:rPr lang="en-US" dirty="0"/>
              <a:t>Travel Management Systems Interface to ASPs</a:t>
            </a:r>
            <a:endParaRPr lang="en-GB" dirty="0"/>
          </a:p>
        </p:txBody>
      </p:sp>
      <p:sp>
        <p:nvSpPr>
          <p:cNvPr id="5" name="Date Placeholder 4">
            <a:extLst>
              <a:ext uri="{FF2B5EF4-FFF2-40B4-BE49-F238E27FC236}">
                <a16:creationId xmlns:a16="http://schemas.microsoft.com/office/drawing/2014/main" id="{66506EA6-9614-4C6A-B9E0-3CDE7F459B3B}"/>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91125F6A-9ADF-4B4E-89A2-FFEE83E380E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FA46EA-3CEF-4761-A839-C218394CC6CF}"/>
              </a:ext>
            </a:extLst>
          </p:cNvPr>
          <p:cNvSpPr>
            <a:spLocks noGrp="1"/>
          </p:cNvSpPr>
          <p:nvPr>
            <p:ph type="sldNum" sz="quarter" idx="12"/>
          </p:nvPr>
        </p:nvSpPr>
        <p:spPr/>
        <p:txBody>
          <a:bodyPr/>
          <a:lstStyle/>
          <a:p>
            <a:r>
              <a:rPr lang="en-GB"/>
              <a:t>Slide </a:t>
            </a:r>
            <a:fld id="{6DC9D136-0A49-4716-AE41-5ED627A85362}" type="slidenum">
              <a:rPr lang="en-GB" smtClean="0"/>
              <a:pPr/>
              <a:t>14</a:t>
            </a:fld>
            <a:endParaRPr lang="en-GB" dirty="0"/>
          </a:p>
        </p:txBody>
      </p:sp>
      <p:sp>
        <p:nvSpPr>
          <p:cNvPr id="8" name="Rectangle 7">
            <a:extLst>
              <a:ext uri="{FF2B5EF4-FFF2-40B4-BE49-F238E27FC236}">
                <a16:creationId xmlns:a16="http://schemas.microsoft.com/office/drawing/2014/main" id="{C6963FA0-FFAE-44D6-85D3-85D58BE25EF5}"/>
              </a:ext>
            </a:extLst>
          </p:cNvPr>
          <p:cNvSpPr/>
          <p:nvPr/>
        </p:nvSpPr>
        <p:spPr>
          <a:xfrm>
            <a:off x="5361749" y="1267147"/>
            <a:ext cx="6680899" cy="4323705"/>
          </a:xfrm>
          <a:prstGeom prst="rect">
            <a:avLst/>
          </a:prstGeom>
          <a:blipFill dpi="0" rotWithShape="1">
            <a:blip r:embed="rId2"/>
            <a:srcRect/>
            <a:stretch>
              <a:fillRect/>
            </a:stretch>
          </a:blip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C1CEB555-DB4C-4E8A-92ED-FB4B9DB4AA67}"/>
              </a:ext>
            </a:extLst>
          </p:cNvPr>
          <p:cNvSpPr>
            <a:spLocks noGrp="1"/>
          </p:cNvSpPr>
          <p:nvPr>
            <p:ph type="body" sz="half" idx="2"/>
          </p:nvPr>
        </p:nvSpPr>
        <p:spPr>
          <a:xfrm>
            <a:off x="291148" y="1326134"/>
            <a:ext cx="4948364" cy="4498594"/>
          </a:xfrm>
        </p:spPr>
        <p:txBody>
          <a:bodyPr>
            <a:normAutofit/>
          </a:bodyPr>
          <a:lstStyle/>
          <a:p>
            <a:pPr marL="285750" indent="-285750">
              <a:buFont typeface="Arial" panose="020B0604020202020204" pitchFamily="34" charset="0"/>
              <a:buChar char="•"/>
            </a:pPr>
            <a:r>
              <a:rPr lang="en-GB" dirty="0"/>
              <a:t>Task: HR Master Data integration with different kinds of Travel Management Systems – including HRG, </a:t>
            </a:r>
            <a:r>
              <a:rPr lang="en-GB" dirty="0" err="1"/>
              <a:t>Simeno</a:t>
            </a:r>
            <a:r>
              <a:rPr lang="en-GB" dirty="0"/>
              <a:t>, Concur, </a:t>
            </a:r>
            <a:r>
              <a:rPr lang="en-GB" dirty="0" err="1"/>
              <a:t>Traveldoo</a:t>
            </a:r>
            <a:r>
              <a:rPr lang="en-GB" dirty="0"/>
              <a:t>, CITS</a:t>
            </a:r>
          </a:p>
          <a:p>
            <a:pPr marL="285750" indent="-285750">
              <a:buFont typeface="Arial" panose="020B0604020202020204" pitchFamily="34" charset="0"/>
              <a:buChar char="•"/>
            </a:pPr>
            <a:r>
              <a:rPr lang="en-GB" dirty="0"/>
              <a:t>We have successfully completed integrations with different kinds of Travel and Expense systems, and have experience with what is needed by these systems both from perspective of data format and data content</a:t>
            </a:r>
          </a:p>
          <a:p>
            <a:pPr marL="285750" indent="-285750">
              <a:buFont typeface="Arial" panose="020B0604020202020204" pitchFamily="34" charset="0"/>
              <a:buChar char="•"/>
            </a:pPr>
            <a:r>
              <a:rPr lang="en-GB" dirty="0"/>
              <a:t>We have understanding of relations between HR data feeds for these systems and other feeds (Organization structure, Reporting structure..)</a:t>
            </a:r>
          </a:p>
          <a:p>
            <a:pPr marL="285750" indent="-285750">
              <a:buFont typeface="Arial" panose="020B0604020202020204" pitchFamily="34" charset="0"/>
              <a:buChar char="•"/>
            </a:pPr>
            <a:r>
              <a:rPr lang="en-GB" dirty="0"/>
              <a:t>We have also been performing </a:t>
            </a:r>
            <a:r>
              <a:rPr lang="en-GB" dirty="0" err="1"/>
              <a:t>hypercare</a:t>
            </a:r>
            <a:r>
              <a:rPr lang="en-GB" dirty="0"/>
              <a:t>, regular and maintenance operations so we have experience working in mentioned tools</a:t>
            </a:r>
          </a:p>
        </p:txBody>
      </p:sp>
    </p:spTree>
    <p:extLst>
      <p:ext uri="{BB962C8B-B14F-4D97-AF65-F5344CB8AC3E}">
        <p14:creationId xmlns:p14="http://schemas.microsoft.com/office/powerpoint/2010/main" val="24970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3D45-74E2-474D-B9BF-67025556F355}"/>
              </a:ext>
            </a:extLst>
          </p:cNvPr>
          <p:cNvSpPr>
            <a:spLocks noGrp="1"/>
          </p:cNvSpPr>
          <p:nvPr>
            <p:ph type="title"/>
          </p:nvPr>
        </p:nvSpPr>
        <p:spPr/>
        <p:txBody>
          <a:bodyPr/>
          <a:lstStyle/>
          <a:p>
            <a:r>
              <a:rPr lang="en-US" dirty="0"/>
              <a:t>Mandatory Legal &amp; Integrity Compliance Interface to ASP</a:t>
            </a:r>
            <a:endParaRPr lang="en-GB" dirty="0"/>
          </a:p>
        </p:txBody>
      </p:sp>
      <p:sp>
        <p:nvSpPr>
          <p:cNvPr id="5" name="Date Placeholder 4">
            <a:extLst>
              <a:ext uri="{FF2B5EF4-FFF2-40B4-BE49-F238E27FC236}">
                <a16:creationId xmlns:a16="http://schemas.microsoft.com/office/drawing/2014/main" id="{EB0CB48D-484A-45E9-BC0A-2817E559D8D1}"/>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50F37070-F38C-44A3-988F-F95384CE189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3E4AEAE-5895-43E2-A33A-1DBEB361C4DE}"/>
              </a:ext>
            </a:extLst>
          </p:cNvPr>
          <p:cNvSpPr>
            <a:spLocks noGrp="1"/>
          </p:cNvSpPr>
          <p:nvPr>
            <p:ph type="sldNum" sz="quarter" idx="12"/>
          </p:nvPr>
        </p:nvSpPr>
        <p:spPr/>
        <p:txBody>
          <a:bodyPr/>
          <a:lstStyle/>
          <a:p>
            <a:r>
              <a:rPr lang="en-GB"/>
              <a:t>Slide </a:t>
            </a:r>
            <a:fld id="{6DC9D136-0A49-4716-AE41-5ED627A85362}" type="slidenum">
              <a:rPr lang="en-GB" smtClean="0"/>
              <a:pPr/>
              <a:t>15</a:t>
            </a:fld>
            <a:endParaRPr lang="en-GB" dirty="0"/>
          </a:p>
        </p:txBody>
      </p:sp>
      <p:sp>
        <p:nvSpPr>
          <p:cNvPr id="8" name="Rectangle 7">
            <a:extLst>
              <a:ext uri="{FF2B5EF4-FFF2-40B4-BE49-F238E27FC236}">
                <a16:creationId xmlns:a16="http://schemas.microsoft.com/office/drawing/2014/main" id="{02429AE3-6AA9-4154-863E-07A3C1AC5437}"/>
              </a:ext>
            </a:extLst>
          </p:cNvPr>
          <p:cNvSpPr/>
          <p:nvPr/>
        </p:nvSpPr>
        <p:spPr>
          <a:xfrm>
            <a:off x="5361749" y="1267147"/>
            <a:ext cx="6680899" cy="4323705"/>
          </a:xfrm>
          <a:prstGeom prst="rect">
            <a:avLst/>
          </a:prstGeom>
          <a:blipFill dpi="0" rotWithShape="1">
            <a:blip r:embed="rId2"/>
            <a:srcRect/>
            <a:stretch>
              <a:fillRect/>
            </a:stretch>
          </a:blip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AD3245ED-AC0D-46DB-BFF3-B8EAB937788F}"/>
              </a:ext>
            </a:extLst>
          </p:cNvPr>
          <p:cNvSpPr>
            <a:spLocks noGrp="1"/>
          </p:cNvSpPr>
          <p:nvPr>
            <p:ph type="body" sz="half" idx="2"/>
          </p:nvPr>
        </p:nvSpPr>
        <p:spPr>
          <a:xfrm>
            <a:off x="291148" y="1326134"/>
            <a:ext cx="4948364" cy="4498594"/>
          </a:xfrm>
        </p:spPr>
        <p:txBody>
          <a:bodyPr/>
          <a:lstStyle/>
          <a:p>
            <a:pPr marL="285750" indent="-285750">
              <a:buFont typeface="Arial" panose="020B0604020202020204" pitchFamily="34" charset="0"/>
              <a:buChar char="•"/>
            </a:pPr>
            <a:r>
              <a:rPr lang="en-GB" dirty="0"/>
              <a:t>Tasks: HR Master Data integration to learning platforms, cross-platform data migration (courses, employees…), Compliance-related tasks</a:t>
            </a:r>
          </a:p>
          <a:p>
            <a:pPr marL="285750" indent="-285750">
              <a:buFont typeface="Arial" panose="020B0604020202020204" pitchFamily="34" charset="0"/>
              <a:buChar char="•"/>
            </a:pPr>
            <a:r>
              <a:rPr lang="en-GB" dirty="0"/>
              <a:t>Created dashboards for monitoring compliance; customizable automated email systems for issuing invitations and reminders for attending courses</a:t>
            </a:r>
          </a:p>
          <a:p>
            <a:pPr marL="285750" indent="-285750">
              <a:buFont typeface="Arial" panose="020B0604020202020204" pitchFamily="34" charset="0"/>
              <a:buChar char="•"/>
            </a:pPr>
            <a:r>
              <a:rPr lang="en-GB" dirty="0"/>
              <a:t>Access monitoring due to data sensitivity (based of company HR data)</a:t>
            </a:r>
          </a:p>
          <a:p>
            <a:pPr marL="285750" indent="-285750">
              <a:buFont typeface="Arial" panose="020B0604020202020204" pitchFamily="34" charset="0"/>
              <a:buChar char="•"/>
            </a:pPr>
            <a:r>
              <a:rPr lang="en-GB" dirty="0"/>
              <a:t>Defining KPIs, operational work on improving compliance, measuring improvements</a:t>
            </a:r>
          </a:p>
        </p:txBody>
      </p:sp>
    </p:spTree>
    <p:extLst>
      <p:ext uri="{BB962C8B-B14F-4D97-AF65-F5344CB8AC3E}">
        <p14:creationId xmlns:p14="http://schemas.microsoft.com/office/powerpoint/2010/main" val="2954522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3D45-74E2-474D-B9BF-67025556F355}"/>
              </a:ext>
            </a:extLst>
          </p:cNvPr>
          <p:cNvSpPr>
            <a:spLocks noGrp="1"/>
          </p:cNvSpPr>
          <p:nvPr>
            <p:ph type="title"/>
          </p:nvPr>
        </p:nvSpPr>
        <p:spPr/>
        <p:txBody>
          <a:bodyPr>
            <a:normAutofit/>
          </a:bodyPr>
          <a:lstStyle/>
          <a:p>
            <a:r>
              <a:rPr lang="en-US" dirty="0"/>
              <a:t>Automation of Master Data (MD) Feeds to the Onit ELM System</a:t>
            </a:r>
            <a:endParaRPr lang="en-GB" dirty="0"/>
          </a:p>
        </p:txBody>
      </p:sp>
      <p:sp>
        <p:nvSpPr>
          <p:cNvPr id="5" name="Date Placeholder 4">
            <a:extLst>
              <a:ext uri="{FF2B5EF4-FFF2-40B4-BE49-F238E27FC236}">
                <a16:creationId xmlns:a16="http://schemas.microsoft.com/office/drawing/2014/main" id="{EB0CB48D-484A-45E9-BC0A-2817E559D8D1}"/>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50F37070-F38C-44A3-988F-F95384CE189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3E4AEAE-5895-43E2-A33A-1DBEB361C4DE}"/>
              </a:ext>
            </a:extLst>
          </p:cNvPr>
          <p:cNvSpPr>
            <a:spLocks noGrp="1"/>
          </p:cNvSpPr>
          <p:nvPr>
            <p:ph type="sldNum" sz="quarter" idx="12"/>
          </p:nvPr>
        </p:nvSpPr>
        <p:spPr/>
        <p:txBody>
          <a:bodyPr/>
          <a:lstStyle/>
          <a:p>
            <a:r>
              <a:rPr lang="en-GB"/>
              <a:t>Slide </a:t>
            </a:r>
            <a:fld id="{6DC9D136-0A49-4716-AE41-5ED627A85362}" type="slidenum">
              <a:rPr lang="en-GB" smtClean="0"/>
              <a:pPr/>
              <a:t>16</a:t>
            </a:fld>
            <a:endParaRPr lang="en-GB" dirty="0"/>
          </a:p>
        </p:txBody>
      </p:sp>
      <p:sp>
        <p:nvSpPr>
          <p:cNvPr id="9" name="Text Placeholder 9">
            <a:extLst>
              <a:ext uri="{FF2B5EF4-FFF2-40B4-BE49-F238E27FC236}">
                <a16:creationId xmlns:a16="http://schemas.microsoft.com/office/drawing/2014/main" id="{AD3245ED-AC0D-46DB-BFF3-B8EAB937788F}"/>
              </a:ext>
            </a:extLst>
          </p:cNvPr>
          <p:cNvSpPr>
            <a:spLocks noGrp="1"/>
          </p:cNvSpPr>
          <p:nvPr>
            <p:ph type="body" sz="half" idx="2"/>
          </p:nvPr>
        </p:nvSpPr>
        <p:spPr>
          <a:xfrm>
            <a:off x="291148" y="1326134"/>
            <a:ext cx="4948364" cy="4498594"/>
          </a:xfrm>
        </p:spPr>
        <p:txBody>
          <a:bodyPr>
            <a:normAutofit fontScale="85000" lnSpcReduction="20000"/>
          </a:bodyPr>
          <a:lstStyle/>
          <a:p>
            <a:pPr marL="285750" indent="-285750">
              <a:buFont typeface="Arial" panose="020B0604020202020204" pitchFamily="34" charset="0"/>
              <a:buChar char="•"/>
            </a:pPr>
            <a:r>
              <a:rPr lang="en-GB" dirty="0"/>
              <a:t>Tasks: </a:t>
            </a:r>
            <a:r>
              <a:rPr lang="en-US" sz="1600" dirty="0">
                <a:effectLst/>
                <a:ea typeface="Arial" panose="020B0604020202020204" pitchFamily="34" charset="0"/>
              </a:rPr>
              <a:t>As part of the initial ELM roll-out several Master Data Apps were created so that supporting data can be provided to the ELM System. </a:t>
            </a:r>
            <a:br>
              <a:rPr lang="en-US" sz="1600" dirty="0">
                <a:effectLst/>
                <a:ea typeface="Arial" panose="020B0604020202020204" pitchFamily="34" charset="0"/>
              </a:rPr>
            </a:br>
            <a:r>
              <a:rPr lang="en-US" sz="1600" dirty="0">
                <a:effectLst/>
                <a:ea typeface="Arial" panose="020B0604020202020204" pitchFamily="34" charset="0"/>
              </a:rPr>
              <a:t>These are:</a:t>
            </a:r>
          </a:p>
          <a:p>
            <a:pPr marL="800100" lvl="1" indent="-342900">
              <a:buFont typeface="Symbol" panose="05050102010706020507" pitchFamily="18" charset="2"/>
              <a:buChar char=""/>
            </a:pPr>
            <a:r>
              <a:rPr lang="en-US" dirty="0">
                <a:effectLst/>
                <a:ea typeface="Arial" panose="020B0604020202020204" pitchFamily="34" charset="0"/>
              </a:rPr>
              <a:t>User Profiles</a:t>
            </a:r>
          </a:p>
          <a:p>
            <a:pPr marL="800100" lvl="1" indent="-342900">
              <a:buFont typeface="Symbol" panose="05050102010706020507" pitchFamily="18" charset="2"/>
              <a:buChar char=""/>
            </a:pPr>
            <a:r>
              <a:rPr lang="en-US" dirty="0">
                <a:effectLst/>
                <a:ea typeface="Arial" panose="020B0604020202020204" pitchFamily="34" charset="0"/>
              </a:rPr>
              <a:t>Legal Entities</a:t>
            </a:r>
          </a:p>
          <a:p>
            <a:pPr marL="800100" lvl="1" indent="-342900">
              <a:buFont typeface="Symbol" panose="05050102010706020507" pitchFamily="18" charset="2"/>
              <a:buChar char=""/>
            </a:pPr>
            <a:r>
              <a:rPr lang="en-US" dirty="0">
                <a:effectLst/>
                <a:ea typeface="Arial" panose="020B0604020202020204" pitchFamily="34" charset="0"/>
              </a:rPr>
              <a:t>Countries</a:t>
            </a:r>
          </a:p>
          <a:p>
            <a:pPr marL="800100" lvl="1" indent="-342900">
              <a:buFont typeface="Symbol" panose="05050102010706020507" pitchFamily="18" charset="2"/>
              <a:buChar char=""/>
            </a:pPr>
            <a:r>
              <a:rPr lang="en-US" dirty="0">
                <a:effectLst/>
                <a:ea typeface="Arial" panose="020B0604020202020204" pitchFamily="34" charset="0"/>
              </a:rPr>
              <a:t>Organization</a:t>
            </a:r>
          </a:p>
          <a:p>
            <a:pPr marL="800100" lvl="1" indent="-342900">
              <a:buFont typeface="Symbol" panose="05050102010706020507" pitchFamily="18" charset="2"/>
              <a:buChar char=""/>
            </a:pPr>
            <a:r>
              <a:rPr lang="en-US" dirty="0">
                <a:effectLst/>
                <a:ea typeface="Arial" panose="020B0604020202020204" pitchFamily="34" charset="0"/>
              </a:rPr>
              <a:t>Exchange rates</a:t>
            </a:r>
          </a:p>
          <a:p>
            <a:pPr marL="285750" indent="-285750">
              <a:buFont typeface="Arial" panose="020B0604020202020204" pitchFamily="34" charset="0"/>
              <a:buChar char="•"/>
            </a:pPr>
            <a:r>
              <a:rPr lang="en-GB" dirty="0"/>
              <a:t>Automized data load from MD was created</a:t>
            </a:r>
          </a:p>
          <a:p>
            <a:pPr marL="285750" indent="-285750">
              <a:buFont typeface="Arial" panose="020B0604020202020204" pitchFamily="34" charset="0"/>
              <a:buChar char="•"/>
            </a:pPr>
            <a:r>
              <a:rPr lang="en-GB" dirty="0"/>
              <a:t>Automized comparison between extracts received from Onit via email notifications and MD;</a:t>
            </a:r>
            <a:br>
              <a:rPr lang="en-GB" dirty="0"/>
            </a:br>
            <a:r>
              <a:rPr lang="en-GB" dirty="0"/>
              <a:t>Delta files generated and provided to Onit ELM System via SFTP server on weekly bases</a:t>
            </a:r>
          </a:p>
          <a:p>
            <a:pPr marL="285750" indent="-285750">
              <a:buFont typeface="Arial" panose="020B0604020202020204" pitchFamily="34" charset="0"/>
              <a:buChar char="•"/>
            </a:pPr>
            <a:r>
              <a:rPr lang="en-GB" dirty="0"/>
              <a:t>User Profiles semi automized process covering:</a:t>
            </a:r>
          </a:p>
          <a:p>
            <a:pPr marL="742950" lvl="1" indent="-285750">
              <a:buFont typeface="Arial" panose="020B0604020202020204" pitchFamily="34" charset="0"/>
              <a:buChar char="•"/>
            </a:pPr>
            <a:r>
              <a:rPr lang="en-GB" dirty="0"/>
              <a:t>User Access Management tool developed in excel for responsible Employee in order to be able to grant/remove access to ELM Users and update their profiles</a:t>
            </a:r>
          </a:p>
          <a:p>
            <a:pPr marL="742950" lvl="1" indent="-285750">
              <a:buFont typeface="Arial" panose="020B0604020202020204" pitchFamily="34" charset="0"/>
              <a:buChar char="•"/>
            </a:pPr>
            <a:r>
              <a:rPr lang="en-GB" dirty="0"/>
              <a:t> Automized data load from MD was created</a:t>
            </a:r>
          </a:p>
          <a:p>
            <a:pPr marL="742950" lvl="1" indent="-285750">
              <a:buFont typeface="Arial" panose="020B0604020202020204" pitchFamily="34" charset="0"/>
              <a:buChar char="•"/>
            </a:pPr>
            <a:r>
              <a:rPr lang="en-GB" dirty="0"/>
              <a:t>Automized comparison between User extract received from Onit via email notifications and MD;</a:t>
            </a:r>
            <a:br>
              <a:rPr lang="en-GB" dirty="0"/>
            </a:br>
            <a:r>
              <a:rPr lang="en-GB" dirty="0"/>
              <a:t>Delta files generated and provided to Onit ELM System via SFTP server twice per week</a:t>
            </a:r>
          </a:p>
          <a:p>
            <a:pPr marL="285750" indent="-285750">
              <a:buFont typeface="Arial" panose="020B0604020202020204" pitchFamily="34" charset="0"/>
              <a:buChar char="•"/>
            </a:pPr>
            <a:r>
              <a:rPr lang="en-GB" dirty="0"/>
              <a:t>Created dashboards for monitoring all processes</a:t>
            </a:r>
          </a:p>
        </p:txBody>
      </p:sp>
      <p:pic>
        <p:nvPicPr>
          <p:cNvPr id="3" name="Picture 2">
            <a:extLst>
              <a:ext uri="{FF2B5EF4-FFF2-40B4-BE49-F238E27FC236}">
                <a16:creationId xmlns:a16="http://schemas.microsoft.com/office/drawing/2014/main" id="{A74CC5F3-9E55-4341-9C9A-25F98CF162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96186" y="644758"/>
            <a:ext cx="3191441" cy="1331081"/>
          </a:xfrm>
          <a:prstGeom prst="rect">
            <a:avLst/>
          </a:prstGeom>
        </p:spPr>
      </p:pic>
      <p:pic>
        <p:nvPicPr>
          <p:cNvPr id="10" name="Picture 9">
            <a:extLst>
              <a:ext uri="{FF2B5EF4-FFF2-40B4-BE49-F238E27FC236}">
                <a16:creationId xmlns:a16="http://schemas.microsoft.com/office/drawing/2014/main" id="{FEA93A6A-C5C5-4327-9887-42241A5A97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78558" y="1779022"/>
            <a:ext cx="4202066" cy="1985205"/>
          </a:xfrm>
          <a:prstGeom prst="rect">
            <a:avLst/>
          </a:prstGeom>
        </p:spPr>
      </p:pic>
      <p:pic>
        <p:nvPicPr>
          <p:cNvPr id="12" name="Picture 11">
            <a:extLst>
              <a:ext uri="{FF2B5EF4-FFF2-40B4-BE49-F238E27FC236}">
                <a16:creationId xmlns:a16="http://schemas.microsoft.com/office/drawing/2014/main" id="{DE39496E-68C1-4D6F-B3B4-BE442FCC36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84123" y="3849098"/>
            <a:ext cx="4757151" cy="2301530"/>
          </a:xfrm>
          <a:prstGeom prst="rect">
            <a:avLst/>
          </a:prstGeom>
        </p:spPr>
      </p:pic>
    </p:spTree>
    <p:extLst>
      <p:ext uri="{BB962C8B-B14F-4D97-AF65-F5344CB8AC3E}">
        <p14:creationId xmlns:p14="http://schemas.microsoft.com/office/powerpoint/2010/main" val="1136384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EB8B-1F4C-4959-9E2E-7164B5864B08}"/>
              </a:ext>
            </a:extLst>
          </p:cNvPr>
          <p:cNvSpPr>
            <a:spLocks noGrp="1"/>
          </p:cNvSpPr>
          <p:nvPr>
            <p:ph type="title"/>
          </p:nvPr>
        </p:nvSpPr>
        <p:spPr>
          <a:xfrm>
            <a:off x="73090" y="129447"/>
            <a:ext cx="10515600" cy="585658"/>
          </a:xfrm>
        </p:spPr>
        <p:txBody>
          <a:bodyPr/>
          <a:lstStyle/>
          <a:p>
            <a:r>
              <a:rPr lang="en-US" dirty="0"/>
              <a:t>Data Quality Management (DQM) Talend based Tool</a:t>
            </a:r>
            <a:endParaRPr lang="en-GB" dirty="0"/>
          </a:p>
        </p:txBody>
      </p:sp>
      <p:sp>
        <p:nvSpPr>
          <p:cNvPr id="5" name="Date Placeholder 4">
            <a:extLst>
              <a:ext uri="{FF2B5EF4-FFF2-40B4-BE49-F238E27FC236}">
                <a16:creationId xmlns:a16="http://schemas.microsoft.com/office/drawing/2014/main" id="{6FF72E7E-05B0-4C06-B8F8-AE3FC85EF524}"/>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B05C2A77-8266-47D6-919C-56365E44045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3211BC7-CDA8-451C-A238-5C202B5FDFEA}"/>
              </a:ext>
            </a:extLst>
          </p:cNvPr>
          <p:cNvSpPr>
            <a:spLocks noGrp="1"/>
          </p:cNvSpPr>
          <p:nvPr>
            <p:ph type="sldNum" sz="quarter" idx="12"/>
          </p:nvPr>
        </p:nvSpPr>
        <p:spPr/>
        <p:txBody>
          <a:bodyPr/>
          <a:lstStyle/>
          <a:p>
            <a:r>
              <a:rPr lang="en-GB"/>
              <a:t>Slide </a:t>
            </a:r>
            <a:fld id="{6DC9D136-0A49-4716-AE41-5ED627A85362}" type="slidenum">
              <a:rPr lang="en-GB" smtClean="0"/>
              <a:pPr/>
              <a:t>17</a:t>
            </a:fld>
            <a:endParaRPr lang="en-GB" dirty="0"/>
          </a:p>
        </p:txBody>
      </p:sp>
      <p:sp>
        <p:nvSpPr>
          <p:cNvPr id="8" name="Text Placeholder 9">
            <a:extLst>
              <a:ext uri="{FF2B5EF4-FFF2-40B4-BE49-F238E27FC236}">
                <a16:creationId xmlns:a16="http://schemas.microsoft.com/office/drawing/2014/main" id="{0C333129-A594-4318-A9A0-C034FD778402}"/>
              </a:ext>
            </a:extLst>
          </p:cNvPr>
          <p:cNvSpPr>
            <a:spLocks noGrp="1"/>
          </p:cNvSpPr>
          <p:nvPr>
            <p:ph type="body" sz="half" idx="2"/>
          </p:nvPr>
        </p:nvSpPr>
        <p:spPr>
          <a:xfrm>
            <a:off x="291148" y="1326134"/>
            <a:ext cx="4948364" cy="4498594"/>
          </a:xfrm>
        </p:spPr>
        <p:txBody>
          <a:bodyPr>
            <a:normAutofit fontScale="85000" lnSpcReduction="20000"/>
          </a:bodyPr>
          <a:lstStyle/>
          <a:p>
            <a:pPr marL="285750" indent="-285750">
              <a:buFont typeface="Arial" panose="020B0604020202020204" pitchFamily="34" charset="0"/>
              <a:buChar char="•"/>
            </a:pPr>
            <a:r>
              <a:rPr lang="en-US" dirty="0"/>
              <a:t>Task: create automated tool for managing general data quality and advance data preparation &amp; cleansing for achieving minimum requirements for migration SAP R3 to SAP S4HANA;</a:t>
            </a:r>
            <a:br>
              <a:rPr lang="en-US" dirty="0"/>
            </a:br>
            <a:r>
              <a:rPr lang="en-US" b="1" dirty="0"/>
              <a:t>Talend</a:t>
            </a:r>
            <a:r>
              <a:rPr lang="en-US" dirty="0"/>
              <a:t> environment chosen for DQM tool implementation based on customers requirements;</a:t>
            </a:r>
          </a:p>
          <a:p>
            <a:pPr marL="285750" indent="-285750">
              <a:buFont typeface="Arial" panose="020B0604020202020204" pitchFamily="34" charset="0"/>
              <a:buChar char="•"/>
            </a:pPr>
            <a:r>
              <a:rPr lang="en-US" dirty="0"/>
              <a:t>DQM Tool includes:</a:t>
            </a:r>
          </a:p>
          <a:p>
            <a:pPr marL="742950" lvl="1" indent="-285750">
              <a:buFont typeface="Arial" panose="020B0604020202020204" pitchFamily="34" charset="0"/>
              <a:buChar char="•"/>
            </a:pPr>
            <a:r>
              <a:rPr lang="en-US" dirty="0"/>
              <a:t>Automated Data Load from SAP via BW Interface </a:t>
            </a:r>
          </a:p>
          <a:p>
            <a:pPr marL="742950" lvl="1" indent="-285750">
              <a:buFont typeface="Arial" panose="020B0604020202020204" pitchFamily="34" charset="0"/>
              <a:buChar char="•"/>
            </a:pPr>
            <a:r>
              <a:rPr lang="en-US" dirty="0"/>
              <a:t>Fast and reliable running of relevant DQ Rules in Talend </a:t>
            </a:r>
          </a:p>
          <a:p>
            <a:pPr marL="742950" lvl="1" indent="-285750">
              <a:buFont typeface="Arial" panose="020B0604020202020204" pitchFamily="34" charset="0"/>
              <a:buChar char="•"/>
            </a:pPr>
            <a:r>
              <a:rPr lang="en-US" dirty="0"/>
              <a:t>Keeping affected and resolved records periodized in SQL Server </a:t>
            </a:r>
          </a:p>
          <a:p>
            <a:pPr marL="742950" lvl="1" indent="-285750">
              <a:buFont typeface="Arial" panose="020B0604020202020204" pitchFamily="34" charset="0"/>
              <a:buChar char="•"/>
            </a:pPr>
            <a:r>
              <a:rPr lang="en-US" dirty="0"/>
              <a:t>Sending affected records into Talend Data Stewardship (TDS) for checking by Data Stewards (also storing affected records into excel files) </a:t>
            </a:r>
          </a:p>
          <a:p>
            <a:pPr marL="742950" lvl="1" indent="-285750">
              <a:buFont typeface="Arial" panose="020B0604020202020204" pitchFamily="34" charset="0"/>
              <a:buChar char="•"/>
            </a:pPr>
            <a:r>
              <a:rPr lang="en-US" dirty="0"/>
              <a:t>Loading resolved cases from TDS </a:t>
            </a:r>
          </a:p>
          <a:p>
            <a:pPr marL="742950" lvl="1" indent="-285750">
              <a:buFont typeface="Arial" panose="020B0604020202020204" pitchFamily="34" charset="0"/>
              <a:buChar char="•"/>
            </a:pPr>
            <a:r>
              <a:rPr lang="en-US" dirty="0"/>
              <a:t>Sending PI Relevant Rules cases to PI Interface for automatic updated in SAP </a:t>
            </a:r>
          </a:p>
          <a:p>
            <a:pPr marL="742950" lvl="1" indent="-285750">
              <a:buFont typeface="Arial" panose="020B0604020202020204" pitchFamily="34" charset="0"/>
              <a:buChar char="•"/>
            </a:pPr>
            <a:r>
              <a:rPr lang="en-US" dirty="0"/>
              <a:t>Handling error cases from automatic SAP update</a:t>
            </a:r>
          </a:p>
          <a:p>
            <a:pPr marL="285750" indent="-285750">
              <a:buFont typeface="Arial" panose="020B0604020202020204" pitchFamily="34" charset="0"/>
              <a:buChar char="•"/>
            </a:pPr>
            <a:r>
              <a:rPr lang="en-GB" dirty="0"/>
              <a:t>Levels of support:</a:t>
            </a:r>
          </a:p>
          <a:p>
            <a:pPr marL="742950" lvl="1" indent="-285750">
              <a:buFont typeface="Arial" panose="020B0604020202020204" pitchFamily="34" charset="0"/>
              <a:buChar char="•"/>
            </a:pPr>
            <a:r>
              <a:rPr lang="en-GB" dirty="0"/>
              <a:t>Consulting – architectural level design</a:t>
            </a:r>
          </a:p>
          <a:p>
            <a:pPr marL="742950" lvl="1" indent="-285750">
              <a:buFont typeface="Arial" panose="020B0604020202020204" pitchFamily="34" charset="0"/>
              <a:buChar char="•"/>
            </a:pPr>
            <a:r>
              <a:rPr lang="en-GB" dirty="0"/>
              <a:t>Operations – work on ensuring and improving data quality by performing monthly DQ Rules RUNs; implementing additional DQ Rules, which acquired deep understanding of data content; assist in process improvement;</a:t>
            </a:r>
            <a:endParaRPr lang="en-GB" dirty="0">
              <a:solidFill>
                <a:srgbClr val="FF0000"/>
              </a:solidFill>
            </a:endParaRPr>
          </a:p>
          <a:p>
            <a:pPr marL="742950" lvl="1" indent="-285750">
              <a:buFont typeface="Arial" panose="020B0604020202020204" pitchFamily="34" charset="0"/>
              <a:buChar char="•"/>
            </a:pPr>
            <a:r>
              <a:rPr lang="en-GB" dirty="0"/>
              <a:t>Technical – completely create </a:t>
            </a:r>
            <a:r>
              <a:rPr lang="en-GB" b="1" dirty="0"/>
              <a:t>Talend</a:t>
            </a:r>
            <a:r>
              <a:rPr lang="en-GB" dirty="0"/>
              <a:t> tool that automate processes, connecting Talend tool and storing periodizes data in </a:t>
            </a:r>
            <a:r>
              <a:rPr lang="en-GB" b="1" dirty="0"/>
              <a:t>SQL Server </a:t>
            </a:r>
            <a:r>
              <a:rPr lang="en-GB" dirty="0"/>
              <a:t>and </a:t>
            </a:r>
            <a:r>
              <a:rPr lang="en-GB" b="1" dirty="0"/>
              <a:t>Qlik Sense </a:t>
            </a:r>
            <a:r>
              <a:rPr lang="en-GB" dirty="0"/>
              <a:t>Reporting for DQ Monitoring</a:t>
            </a:r>
          </a:p>
        </p:txBody>
      </p:sp>
      <p:pic>
        <p:nvPicPr>
          <p:cNvPr id="4" name="Picture 3">
            <a:extLst>
              <a:ext uri="{FF2B5EF4-FFF2-40B4-BE49-F238E27FC236}">
                <a16:creationId xmlns:a16="http://schemas.microsoft.com/office/drawing/2014/main" id="{A90F6ED1-F8BD-4596-87BC-E209896C0309}"/>
              </a:ext>
            </a:extLst>
          </p:cNvPr>
          <p:cNvPicPr>
            <a:picLocks noChangeAspect="1"/>
          </p:cNvPicPr>
          <p:nvPr/>
        </p:nvPicPr>
        <p:blipFill>
          <a:blip r:embed="rId2"/>
          <a:stretch>
            <a:fillRect/>
          </a:stretch>
        </p:blipFill>
        <p:spPr>
          <a:xfrm>
            <a:off x="7164869" y="868934"/>
            <a:ext cx="3981668" cy="4872482"/>
          </a:xfrm>
          <a:prstGeom prst="rect">
            <a:avLst/>
          </a:prstGeom>
        </p:spPr>
      </p:pic>
    </p:spTree>
    <p:extLst>
      <p:ext uri="{BB962C8B-B14F-4D97-AF65-F5344CB8AC3E}">
        <p14:creationId xmlns:p14="http://schemas.microsoft.com/office/powerpoint/2010/main" val="378832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EB8B-1F4C-4959-9E2E-7164B5864B08}"/>
              </a:ext>
            </a:extLst>
          </p:cNvPr>
          <p:cNvSpPr>
            <a:spLocks noGrp="1"/>
          </p:cNvSpPr>
          <p:nvPr>
            <p:ph type="title"/>
          </p:nvPr>
        </p:nvSpPr>
        <p:spPr>
          <a:xfrm>
            <a:off x="73090" y="129447"/>
            <a:ext cx="10515600" cy="585658"/>
          </a:xfrm>
        </p:spPr>
        <p:txBody>
          <a:bodyPr/>
          <a:lstStyle/>
          <a:p>
            <a:r>
              <a:rPr lang="en-US" dirty="0"/>
              <a:t>Applications Rationalization Program</a:t>
            </a:r>
            <a:endParaRPr lang="en-GB" dirty="0"/>
          </a:p>
        </p:txBody>
      </p:sp>
      <p:sp>
        <p:nvSpPr>
          <p:cNvPr id="5" name="Date Placeholder 4">
            <a:extLst>
              <a:ext uri="{FF2B5EF4-FFF2-40B4-BE49-F238E27FC236}">
                <a16:creationId xmlns:a16="http://schemas.microsoft.com/office/drawing/2014/main" id="{6FF72E7E-05B0-4C06-B8F8-AE3FC85EF524}"/>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B05C2A77-8266-47D6-919C-56365E44045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3211BC7-CDA8-451C-A238-5C202B5FDFEA}"/>
              </a:ext>
            </a:extLst>
          </p:cNvPr>
          <p:cNvSpPr>
            <a:spLocks noGrp="1"/>
          </p:cNvSpPr>
          <p:nvPr>
            <p:ph type="sldNum" sz="quarter" idx="12"/>
          </p:nvPr>
        </p:nvSpPr>
        <p:spPr/>
        <p:txBody>
          <a:bodyPr/>
          <a:lstStyle/>
          <a:p>
            <a:r>
              <a:rPr lang="en-GB"/>
              <a:t>Slide </a:t>
            </a:r>
            <a:fld id="{6DC9D136-0A49-4716-AE41-5ED627A85362}" type="slidenum">
              <a:rPr lang="en-GB" smtClean="0"/>
              <a:pPr/>
              <a:t>18</a:t>
            </a:fld>
            <a:endParaRPr lang="en-GB" dirty="0"/>
          </a:p>
        </p:txBody>
      </p:sp>
      <p:sp>
        <p:nvSpPr>
          <p:cNvPr id="8" name="Text Placeholder 9">
            <a:extLst>
              <a:ext uri="{FF2B5EF4-FFF2-40B4-BE49-F238E27FC236}">
                <a16:creationId xmlns:a16="http://schemas.microsoft.com/office/drawing/2014/main" id="{0C333129-A594-4318-A9A0-C034FD778402}"/>
              </a:ext>
            </a:extLst>
          </p:cNvPr>
          <p:cNvSpPr>
            <a:spLocks noGrp="1"/>
          </p:cNvSpPr>
          <p:nvPr>
            <p:ph type="body" sz="half" idx="2"/>
          </p:nvPr>
        </p:nvSpPr>
        <p:spPr>
          <a:xfrm>
            <a:off x="291148" y="1326134"/>
            <a:ext cx="4948364" cy="4498594"/>
          </a:xfrm>
        </p:spPr>
        <p:txBody>
          <a:bodyPr/>
          <a:lstStyle/>
          <a:p>
            <a:pPr marL="285750" indent="-285750">
              <a:buFont typeface="Arial" panose="020B0604020202020204" pitchFamily="34" charset="0"/>
              <a:buChar char="•"/>
            </a:pPr>
            <a:r>
              <a:rPr lang="en-US" dirty="0"/>
              <a:t>Idea: rationalization of used Applications, regarding number and costs related to it throughout different company domains</a:t>
            </a:r>
          </a:p>
          <a:p>
            <a:pPr marL="285750" indent="-285750">
              <a:buFont typeface="Arial" panose="020B0604020202020204" pitchFamily="34" charset="0"/>
              <a:buChar char="•"/>
            </a:pPr>
            <a:r>
              <a:rPr lang="en-US" dirty="0"/>
              <a:t>Complex structure analysis with defining potential cost saving, taking into account diversity of domains, business units, application use, level of usage, etc.</a:t>
            </a:r>
          </a:p>
          <a:p>
            <a:pPr marL="285750" indent="-285750">
              <a:buFont typeface="Arial" panose="020B0604020202020204" pitchFamily="34" charset="0"/>
              <a:buChar char="•"/>
            </a:pPr>
            <a:r>
              <a:rPr lang="en-US" dirty="0"/>
              <a:t>Team has taken-up tasks ranging from consulting – (i.e. defining KPIs)  to operational (i.e. follow-up issues in order to maintain target levels for data quality)</a:t>
            </a:r>
            <a:endParaRPr lang="en-GB" dirty="0"/>
          </a:p>
        </p:txBody>
      </p:sp>
    </p:spTree>
    <p:extLst>
      <p:ext uri="{BB962C8B-B14F-4D97-AF65-F5344CB8AC3E}">
        <p14:creationId xmlns:p14="http://schemas.microsoft.com/office/powerpoint/2010/main" val="250730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4FE5D-10E3-478B-A90D-90BFF4D8651B}"/>
              </a:ext>
            </a:extLst>
          </p:cNvPr>
          <p:cNvSpPr>
            <a:spLocks noGrp="1"/>
          </p:cNvSpPr>
          <p:nvPr>
            <p:ph type="title"/>
          </p:nvPr>
        </p:nvSpPr>
        <p:spPr/>
        <p:txBody>
          <a:bodyPr>
            <a:normAutofit fontScale="90000"/>
          </a:bodyPr>
          <a:lstStyle/>
          <a:p>
            <a:endParaRPr lang="en-GB"/>
          </a:p>
        </p:txBody>
      </p:sp>
      <p:sp>
        <p:nvSpPr>
          <p:cNvPr id="5" name="Date Placeholder 4">
            <a:extLst>
              <a:ext uri="{FF2B5EF4-FFF2-40B4-BE49-F238E27FC236}">
                <a16:creationId xmlns:a16="http://schemas.microsoft.com/office/drawing/2014/main" id="{D76979BD-B8FB-4001-B2E5-E59216885EAB}"/>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815B1CCA-6E16-41C0-82CD-64FF7C67AA2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5126A99-B8D0-4D3A-A19D-6D5757BDF2D6}"/>
              </a:ext>
            </a:extLst>
          </p:cNvPr>
          <p:cNvSpPr>
            <a:spLocks noGrp="1"/>
          </p:cNvSpPr>
          <p:nvPr>
            <p:ph type="sldNum" sz="quarter" idx="12"/>
          </p:nvPr>
        </p:nvSpPr>
        <p:spPr/>
        <p:txBody>
          <a:bodyPr/>
          <a:lstStyle/>
          <a:p>
            <a:r>
              <a:rPr lang="en-GB"/>
              <a:t>Slide </a:t>
            </a:r>
            <a:fld id="{6DC9D136-0A49-4716-AE41-5ED627A85362}" type="slidenum">
              <a:rPr lang="en-GB" smtClean="0"/>
              <a:pPr/>
              <a:t>19</a:t>
            </a:fld>
            <a:endParaRPr lang="en-GB" dirty="0"/>
          </a:p>
        </p:txBody>
      </p:sp>
    </p:spTree>
    <p:extLst>
      <p:ext uri="{BB962C8B-B14F-4D97-AF65-F5344CB8AC3E}">
        <p14:creationId xmlns:p14="http://schemas.microsoft.com/office/powerpoint/2010/main" val="223727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BC686F-F84D-4BFB-8AA5-ACE85FC726E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632258" y="889568"/>
            <a:ext cx="6626526" cy="4419893"/>
          </a:xfrm>
          <a:prstGeom prst="rect">
            <a:avLst/>
          </a:prstGeom>
          <a:ln>
            <a:noFill/>
          </a:ln>
          <a:effectLst>
            <a:softEdge rad="112500"/>
          </a:effectLst>
        </p:spPr>
      </p:pic>
      <p:sp>
        <p:nvSpPr>
          <p:cNvPr id="8" name="Title 7">
            <a:extLst>
              <a:ext uri="{FF2B5EF4-FFF2-40B4-BE49-F238E27FC236}">
                <a16:creationId xmlns:a16="http://schemas.microsoft.com/office/drawing/2014/main" id="{03DFA3E3-BC90-46F4-8D2E-AED938662E2B}"/>
              </a:ext>
            </a:extLst>
          </p:cNvPr>
          <p:cNvSpPr>
            <a:spLocks noGrp="1"/>
          </p:cNvSpPr>
          <p:nvPr>
            <p:ph type="title"/>
          </p:nvPr>
        </p:nvSpPr>
        <p:spPr/>
        <p:txBody>
          <a:bodyPr/>
          <a:lstStyle/>
          <a:p>
            <a:r>
              <a:rPr lang="en-US" dirty="0"/>
              <a:t>About us</a:t>
            </a:r>
            <a:endParaRPr lang="en-GB" dirty="0"/>
          </a:p>
        </p:txBody>
      </p:sp>
      <p:sp>
        <p:nvSpPr>
          <p:cNvPr id="5" name="Date Placeholder 4">
            <a:extLst>
              <a:ext uri="{FF2B5EF4-FFF2-40B4-BE49-F238E27FC236}">
                <a16:creationId xmlns:a16="http://schemas.microsoft.com/office/drawing/2014/main" id="{15C3AE7A-C13D-4A17-B4FD-C3096D50898B}"/>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E31BDDFB-A7BC-48AA-B7E0-D189926DFF6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C3AA515-3A47-4FB9-9942-294825F2B393}"/>
              </a:ext>
            </a:extLst>
          </p:cNvPr>
          <p:cNvSpPr>
            <a:spLocks noGrp="1"/>
          </p:cNvSpPr>
          <p:nvPr>
            <p:ph type="sldNum" sz="quarter" idx="12"/>
          </p:nvPr>
        </p:nvSpPr>
        <p:spPr/>
        <p:txBody>
          <a:bodyPr/>
          <a:lstStyle/>
          <a:p>
            <a:r>
              <a:rPr lang="en-GB"/>
              <a:t>Slide </a:t>
            </a:r>
            <a:fld id="{6DC9D136-0A49-4716-AE41-5ED627A85362}" type="slidenum">
              <a:rPr lang="en-GB" smtClean="0"/>
              <a:pPr/>
              <a:t>2</a:t>
            </a:fld>
            <a:endParaRPr lang="en-GB" dirty="0"/>
          </a:p>
        </p:txBody>
      </p:sp>
      <p:sp>
        <p:nvSpPr>
          <p:cNvPr id="9" name="Text Placeholder 9">
            <a:extLst>
              <a:ext uri="{FF2B5EF4-FFF2-40B4-BE49-F238E27FC236}">
                <a16:creationId xmlns:a16="http://schemas.microsoft.com/office/drawing/2014/main" id="{155723E1-2C3C-44A6-A824-5C32E68D04AF}"/>
              </a:ext>
            </a:extLst>
          </p:cNvPr>
          <p:cNvSpPr>
            <a:spLocks noGrp="1"/>
          </p:cNvSpPr>
          <p:nvPr>
            <p:ph type="body" sz="half" idx="2"/>
          </p:nvPr>
        </p:nvSpPr>
        <p:spPr>
          <a:xfrm>
            <a:off x="291148" y="1326134"/>
            <a:ext cx="4948364" cy="4498594"/>
          </a:xfrm>
        </p:spPr>
        <p:txBody>
          <a:bodyPr>
            <a:normAutofit/>
          </a:bodyPr>
          <a:lstStyle/>
          <a:p>
            <a:pPr marL="285750" indent="-285750">
              <a:buFont typeface="Arial" panose="020B0604020202020204" pitchFamily="34" charset="0"/>
              <a:buChar char="•"/>
            </a:pPr>
            <a:r>
              <a:rPr lang="en-US" dirty="0"/>
              <a:t>We’re an IT consulting company with wide ranging ambitions, highly professional mindset and exceptional track record.</a:t>
            </a:r>
          </a:p>
          <a:p>
            <a:pPr marL="285750" indent="-285750">
              <a:buFont typeface="Arial" panose="020B0604020202020204" pitchFamily="34" charset="0"/>
              <a:buChar char="•"/>
            </a:pPr>
            <a:r>
              <a:rPr lang="en-US" dirty="0"/>
              <a:t>Our distinguished skills and unique expertise are in Master Data Management, data quality and costs optimization related topics, including processes, tools and compliance measurements and monitoring.</a:t>
            </a:r>
          </a:p>
          <a:p>
            <a:pPr marL="285750" indent="-285750">
              <a:buFont typeface="Arial" panose="020B0604020202020204" pitchFamily="34" charset="0"/>
              <a:buChar char="•"/>
            </a:pPr>
            <a:r>
              <a:rPr lang="en-US" dirty="0"/>
              <a:t>Our activities range from general IT consulting, solution providing, data quality and analytics, software development, project management to IT operations and support.</a:t>
            </a:r>
          </a:p>
          <a:p>
            <a:pPr marL="285750" indent="-285750">
              <a:buFont typeface="Arial" panose="020B0604020202020204" pitchFamily="34" charset="0"/>
              <a:buChar char="•"/>
            </a:pPr>
            <a:r>
              <a:rPr lang="en-US" dirty="0"/>
              <a:t>Our team consists of highly skilled personnel with accent on ownership mindset and constant improvement. Managed by Dr Vlado Milosevic who has over 30 years of industry experience in the topics we are covering.</a:t>
            </a:r>
          </a:p>
        </p:txBody>
      </p:sp>
    </p:spTree>
    <p:extLst>
      <p:ext uri="{BB962C8B-B14F-4D97-AF65-F5344CB8AC3E}">
        <p14:creationId xmlns:p14="http://schemas.microsoft.com/office/powerpoint/2010/main" val="2793081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1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DFA3E3-BC90-46F4-8D2E-AED938662E2B}"/>
              </a:ext>
            </a:extLst>
          </p:cNvPr>
          <p:cNvSpPr>
            <a:spLocks noGrp="1"/>
          </p:cNvSpPr>
          <p:nvPr>
            <p:ph type="title"/>
          </p:nvPr>
        </p:nvSpPr>
        <p:spPr/>
        <p:txBody>
          <a:bodyPr/>
          <a:lstStyle/>
          <a:p>
            <a:r>
              <a:rPr lang="en-US" dirty="0"/>
              <a:t>What We Do – Services, Solutions, Capabilities</a:t>
            </a:r>
          </a:p>
        </p:txBody>
      </p:sp>
      <p:sp>
        <p:nvSpPr>
          <p:cNvPr id="5" name="Date Placeholder 4">
            <a:extLst>
              <a:ext uri="{FF2B5EF4-FFF2-40B4-BE49-F238E27FC236}">
                <a16:creationId xmlns:a16="http://schemas.microsoft.com/office/drawing/2014/main" id="{15C3AE7A-C13D-4A17-B4FD-C3096D50898B}"/>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E31BDDFB-A7BC-48AA-B7E0-D189926DFF6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C3AA515-3A47-4FB9-9942-294825F2B393}"/>
              </a:ext>
            </a:extLst>
          </p:cNvPr>
          <p:cNvSpPr>
            <a:spLocks noGrp="1"/>
          </p:cNvSpPr>
          <p:nvPr>
            <p:ph type="sldNum" sz="quarter" idx="12"/>
          </p:nvPr>
        </p:nvSpPr>
        <p:spPr/>
        <p:txBody>
          <a:bodyPr/>
          <a:lstStyle/>
          <a:p>
            <a:r>
              <a:rPr lang="en-GB"/>
              <a:t>Slide </a:t>
            </a:r>
            <a:fld id="{6DC9D136-0A49-4716-AE41-5ED627A85362}" type="slidenum">
              <a:rPr lang="en-GB" smtClean="0"/>
              <a:pPr/>
              <a:t>3</a:t>
            </a:fld>
            <a:endParaRPr lang="en-GB" dirty="0"/>
          </a:p>
        </p:txBody>
      </p:sp>
      <p:sp>
        <p:nvSpPr>
          <p:cNvPr id="9" name="Text Placeholder 9">
            <a:extLst>
              <a:ext uri="{FF2B5EF4-FFF2-40B4-BE49-F238E27FC236}">
                <a16:creationId xmlns:a16="http://schemas.microsoft.com/office/drawing/2014/main" id="{155723E1-2C3C-44A6-A824-5C32E68D04AF}"/>
              </a:ext>
            </a:extLst>
          </p:cNvPr>
          <p:cNvSpPr>
            <a:spLocks noGrp="1"/>
          </p:cNvSpPr>
          <p:nvPr>
            <p:ph type="body" sz="half" idx="2"/>
          </p:nvPr>
        </p:nvSpPr>
        <p:spPr>
          <a:xfrm>
            <a:off x="291148" y="1326134"/>
            <a:ext cx="4948364" cy="4498594"/>
          </a:xfrm>
        </p:spPr>
        <p:txBody>
          <a:bodyPr>
            <a:normAutofit fontScale="92500" lnSpcReduction="10000"/>
          </a:bodyPr>
          <a:lstStyle/>
          <a:p>
            <a:pPr marL="285750" indent="-285750" fontAlgn="base">
              <a:buFont typeface="Arial" panose="020B0604020202020204" pitchFamily="34" charset="0"/>
              <a:buChar char="•"/>
            </a:pPr>
            <a:r>
              <a:rPr lang="en-US" b="1" cap="all" dirty="0"/>
              <a:t>MASTER DATA MANAGEMENT</a:t>
            </a:r>
            <a:br>
              <a:rPr lang="en-US" b="1" cap="all" dirty="0"/>
            </a:br>
            <a:r>
              <a:rPr lang="en-GB" dirty="0"/>
              <a:t>We have been performing activities ranging from consulting (i.e. identifying KPI), data integration (many different data sources) to application and UI development</a:t>
            </a:r>
            <a:endParaRPr lang="en-US" b="1" cap="all" dirty="0"/>
          </a:p>
          <a:p>
            <a:pPr marL="285750" indent="-285750" fontAlgn="base">
              <a:buFont typeface="Arial" panose="020B0604020202020204" pitchFamily="34" charset="0"/>
              <a:buChar char="•"/>
            </a:pPr>
            <a:r>
              <a:rPr lang="en-US" b="1" cap="all" dirty="0"/>
              <a:t>DATA QUALITY</a:t>
            </a:r>
            <a:br>
              <a:rPr lang="en-US" b="1" cap="all" dirty="0"/>
            </a:br>
            <a:r>
              <a:rPr lang="en-GB" dirty="0"/>
              <a:t>Our huge experience in this field allows us to quickly understand and detect data quality deficiencies; and to create interactive dashboards that reduce costs of these exercises by automating/simplifying operational processes</a:t>
            </a:r>
            <a:endParaRPr lang="en-US" b="1" cap="all" dirty="0"/>
          </a:p>
          <a:p>
            <a:pPr marL="285750" indent="-285750" fontAlgn="base">
              <a:buFont typeface="Arial" panose="020B0604020202020204" pitchFamily="34" charset="0"/>
              <a:buChar char="•"/>
            </a:pPr>
            <a:r>
              <a:rPr lang="en-US" b="1" cap="all" dirty="0"/>
              <a:t>BUSINESS INTELLIGENCE</a:t>
            </a:r>
            <a:br>
              <a:rPr lang="en-US" b="1" cap="all" dirty="0"/>
            </a:br>
            <a:r>
              <a:rPr lang="en-GB" dirty="0"/>
              <a:t>We are covering the entire process starting with integration with data sources, data preparation and historization, to visualization using both out-of-the-box and custom-made solution</a:t>
            </a:r>
            <a:endParaRPr lang="en-US" b="1" cap="all" dirty="0"/>
          </a:p>
          <a:p>
            <a:pPr marL="285750" indent="-285750">
              <a:buFont typeface="Arial" panose="020B0604020202020204" pitchFamily="34" charset="0"/>
              <a:buChar char="•"/>
            </a:pPr>
            <a:r>
              <a:rPr lang="en-US" b="1" cap="all" dirty="0"/>
              <a:t>DATA INTEGRATION</a:t>
            </a:r>
            <a:br>
              <a:rPr lang="en-US" b="1" cap="all" dirty="0"/>
            </a:br>
            <a:r>
              <a:rPr lang="en-GB" dirty="0"/>
              <a:t>Assisted integrations providing consulting services – helping understand content, helping detect important attributes based on customer needs</a:t>
            </a:r>
            <a:br>
              <a:rPr lang="en-GB" dirty="0"/>
            </a:br>
            <a:r>
              <a:rPr lang="en-GB" dirty="0"/>
              <a:t>Assisted integrations providing technical support</a:t>
            </a:r>
          </a:p>
          <a:p>
            <a:pPr marL="285750" indent="-285750" fontAlgn="base">
              <a:buFont typeface="Arial" panose="020B0604020202020204" pitchFamily="34" charset="0"/>
              <a:buChar char="•"/>
            </a:pPr>
            <a:endParaRPr lang="en-US" b="1" cap="all" dirty="0"/>
          </a:p>
        </p:txBody>
      </p:sp>
      <p:grpSp>
        <p:nvGrpSpPr>
          <p:cNvPr id="10" name="Group 9">
            <a:extLst>
              <a:ext uri="{FF2B5EF4-FFF2-40B4-BE49-F238E27FC236}">
                <a16:creationId xmlns:a16="http://schemas.microsoft.com/office/drawing/2014/main" id="{B12992EB-082B-446B-B0BE-040DC1A6649C}"/>
              </a:ext>
            </a:extLst>
          </p:cNvPr>
          <p:cNvGrpSpPr/>
          <p:nvPr/>
        </p:nvGrpSpPr>
        <p:grpSpPr>
          <a:xfrm>
            <a:off x="5861108" y="1003229"/>
            <a:ext cx="4300198" cy="4869272"/>
            <a:chOff x="5721626" y="1021266"/>
            <a:chExt cx="4300198" cy="4869272"/>
          </a:xfrm>
        </p:grpSpPr>
        <p:pic>
          <p:nvPicPr>
            <p:cNvPr id="3" name="Picture 2">
              <a:extLst>
                <a:ext uri="{FF2B5EF4-FFF2-40B4-BE49-F238E27FC236}">
                  <a16:creationId xmlns:a16="http://schemas.microsoft.com/office/drawing/2014/main" id="{4D58F8AC-608E-4215-9A15-9BC16E1A90F3}"/>
                </a:ext>
              </a:extLst>
            </p:cNvPr>
            <p:cNvPicPr>
              <a:picLocks noChangeAspect="1"/>
            </p:cNvPicPr>
            <p:nvPr/>
          </p:nvPicPr>
          <p:blipFill>
            <a:blip r:embed="rId2"/>
            <a:stretch>
              <a:fillRect/>
            </a:stretch>
          </p:blipFill>
          <p:spPr>
            <a:xfrm>
              <a:off x="5721627" y="1021266"/>
              <a:ext cx="4300197" cy="2380466"/>
            </a:xfrm>
            <a:prstGeom prst="rect">
              <a:avLst/>
            </a:prstGeom>
            <a:ln>
              <a:noFill/>
            </a:ln>
            <a:effectLst>
              <a:softEdge rad="112500"/>
            </a:effectLst>
          </p:spPr>
        </p:pic>
        <p:pic>
          <p:nvPicPr>
            <p:cNvPr id="4" name="Picture 3">
              <a:extLst>
                <a:ext uri="{FF2B5EF4-FFF2-40B4-BE49-F238E27FC236}">
                  <a16:creationId xmlns:a16="http://schemas.microsoft.com/office/drawing/2014/main" id="{4DDC3C77-32EE-41E9-B0B2-6242B46694A2}"/>
                </a:ext>
              </a:extLst>
            </p:cNvPr>
            <p:cNvPicPr>
              <a:picLocks noChangeAspect="1"/>
            </p:cNvPicPr>
            <p:nvPr/>
          </p:nvPicPr>
          <p:blipFill>
            <a:blip r:embed="rId3"/>
            <a:stretch>
              <a:fillRect/>
            </a:stretch>
          </p:blipFill>
          <p:spPr>
            <a:xfrm>
              <a:off x="5721626" y="3460335"/>
              <a:ext cx="4300197" cy="2430203"/>
            </a:xfrm>
            <a:prstGeom prst="rect">
              <a:avLst/>
            </a:prstGeom>
            <a:ln>
              <a:noFill/>
            </a:ln>
            <a:effectLst>
              <a:softEdge rad="112500"/>
            </a:effectLst>
          </p:spPr>
        </p:pic>
      </p:grpSp>
    </p:spTree>
    <p:extLst>
      <p:ext uri="{BB962C8B-B14F-4D97-AF65-F5344CB8AC3E}">
        <p14:creationId xmlns:p14="http://schemas.microsoft.com/office/powerpoint/2010/main" val="419326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DFA3E3-BC90-46F4-8D2E-AED938662E2B}"/>
              </a:ext>
            </a:extLst>
          </p:cNvPr>
          <p:cNvSpPr>
            <a:spLocks noGrp="1"/>
          </p:cNvSpPr>
          <p:nvPr>
            <p:ph type="title"/>
          </p:nvPr>
        </p:nvSpPr>
        <p:spPr/>
        <p:txBody>
          <a:bodyPr/>
          <a:lstStyle/>
          <a:p>
            <a:r>
              <a:rPr lang="en-US" dirty="0"/>
              <a:t>Technologies we are most familiar with </a:t>
            </a:r>
            <a:endParaRPr lang="en-US" dirty="0">
              <a:solidFill>
                <a:srgbClr val="FF0000"/>
              </a:solidFill>
            </a:endParaRPr>
          </a:p>
        </p:txBody>
      </p:sp>
      <p:sp>
        <p:nvSpPr>
          <p:cNvPr id="5" name="Date Placeholder 4">
            <a:extLst>
              <a:ext uri="{FF2B5EF4-FFF2-40B4-BE49-F238E27FC236}">
                <a16:creationId xmlns:a16="http://schemas.microsoft.com/office/drawing/2014/main" id="{15C3AE7A-C13D-4A17-B4FD-C3096D50898B}"/>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E31BDDFB-A7BC-48AA-B7E0-D189926DFF6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C3AA515-3A47-4FB9-9942-294825F2B393}"/>
              </a:ext>
            </a:extLst>
          </p:cNvPr>
          <p:cNvSpPr>
            <a:spLocks noGrp="1"/>
          </p:cNvSpPr>
          <p:nvPr>
            <p:ph type="sldNum" sz="quarter" idx="12"/>
          </p:nvPr>
        </p:nvSpPr>
        <p:spPr/>
        <p:txBody>
          <a:bodyPr/>
          <a:lstStyle/>
          <a:p>
            <a:r>
              <a:rPr lang="en-GB"/>
              <a:t>Slide </a:t>
            </a:r>
            <a:fld id="{6DC9D136-0A49-4716-AE41-5ED627A85362}" type="slidenum">
              <a:rPr lang="en-GB" smtClean="0"/>
              <a:pPr/>
              <a:t>4</a:t>
            </a:fld>
            <a:endParaRPr lang="en-GB" dirty="0"/>
          </a:p>
        </p:txBody>
      </p:sp>
      <p:sp>
        <p:nvSpPr>
          <p:cNvPr id="11" name="Text Placeholder 9">
            <a:extLst>
              <a:ext uri="{FF2B5EF4-FFF2-40B4-BE49-F238E27FC236}">
                <a16:creationId xmlns:a16="http://schemas.microsoft.com/office/drawing/2014/main" id="{A7105F08-6EF6-4E15-AF1D-48ADD696FF74}"/>
              </a:ext>
            </a:extLst>
          </p:cNvPr>
          <p:cNvSpPr>
            <a:spLocks noGrp="1"/>
          </p:cNvSpPr>
          <p:nvPr>
            <p:ph type="body" sz="half" idx="2"/>
          </p:nvPr>
        </p:nvSpPr>
        <p:spPr>
          <a:xfrm>
            <a:off x="382525" y="989901"/>
            <a:ext cx="5414267" cy="5041783"/>
          </a:xfrm>
        </p:spPr>
        <p:txBody>
          <a:bodyPr>
            <a:normAutofit fontScale="92500" lnSpcReduction="10000"/>
          </a:bodyPr>
          <a:lstStyle/>
          <a:p>
            <a:pPr marL="285750" indent="-285750" fontAlgn="base">
              <a:buFont typeface="Arial" panose="020B0604020202020204" pitchFamily="34" charset="0"/>
              <a:buChar char="•"/>
            </a:pPr>
            <a:r>
              <a:rPr lang="en-US" b="1" cap="all" dirty="0"/>
              <a:t>WEB BASED Application</a:t>
            </a:r>
          </a:p>
          <a:p>
            <a:pPr marL="742950" lvl="1" indent="-285750" fontAlgn="base">
              <a:buFont typeface="Arial" panose="020B0604020202020204" pitchFamily="34" charset="0"/>
              <a:buChar char="•"/>
            </a:pPr>
            <a:r>
              <a:rPr lang="en-US" b="1" cap="all" dirty="0"/>
              <a:t>.NET, ASP.NET (C#)</a:t>
            </a:r>
          </a:p>
          <a:p>
            <a:pPr marL="742950" lvl="1" indent="-285750" fontAlgn="base">
              <a:buFont typeface="Arial" panose="020B0604020202020204" pitchFamily="34" charset="0"/>
              <a:buChar char="•"/>
            </a:pPr>
            <a:r>
              <a:rPr lang="en-US" b="1" cap="all" dirty="0"/>
              <a:t>JSF, JSP, Servlets (JAVA)</a:t>
            </a:r>
          </a:p>
          <a:p>
            <a:pPr marL="742950" lvl="1" indent="-285750" fontAlgn="base">
              <a:buFont typeface="Arial" panose="020B0604020202020204" pitchFamily="34" charset="0"/>
              <a:buChar char="•"/>
            </a:pPr>
            <a:r>
              <a:rPr lang="en-US" b="1" cap="all" dirty="0"/>
              <a:t>JavaScript, php, python</a:t>
            </a:r>
          </a:p>
          <a:p>
            <a:pPr marL="742950" lvl="1" indent="-285750" fontAlgn="base">
              <a:buFont typeface="Arial" panose="020B0604020202020204" pitchFamily="34" charset="0"/>
              <a:buChar char="•"/>
            </a:pPr>
            <a:r>
              <a:rPr lang="en-US" b="1" cap="all" dirty="0"/>
              <a:t>Html, CSS</a:t>
            </a:r>
          </a:p>
          <a:p>
            <a:pPr marL="285750" indent="-285750" fontAlgn="base">
              <a:buFont typeface="Arial" panose="020B0604020202020204" pitchFamily="34" charset="0"/>
              <a:buChar char="•"/>
            </a:pPr>
            <a:r>
              <a:rPr lang="en-US" b="1" cap="all" dirty="0"/>
              <a:t>Windows application</a:t>
            </a:r>
          </a:p>
          <a:p>
            <a:pPr marL="742950" lvl="1" indent="-285750" fontAlgn="base">
              <a:buFont typeface="Arial" panose="020B0604020202020204" pitchFamily="34" charset="0"/>
              <a:buChar char="•"/>
            </a:pPr>
            <a:r>
              <a:rPr lang="en-US" b="1" cap="all" dirty="0"/>
              <a:t>.NET (</a:t>
            </a:r>
            <a:r>
              <a:rPr lang="en-US" b="1" cap="all" dirty="0" err="1"/>
              <a:t>c#</a:t>
            </a:r>
            <a:r>
              <a:rPr lang="en-US" b="1" cap="all" dirty="0"/>
              <a:t>) and Java platforms</a:t>
            </a:r>
          </a:p>
          <a:p>
            <a:pPr marL="742950" lvl="1" indent="-285750" fontAlgn="base">
              <a:buFont typeface="Arial" panose="020B0604020202020204" pitchFamily="34" charset="0"/>
              <a:buChar char="•"/>
            </a:pPr>
            <a:r>
              <a:rPr lang="en-US" b="1" cap="all" dirty="0"/>
              <a:t>.NET CORE, universal windows applications</a:t>
            </a:r>
          </a:p>
          <a:p>
            <a:pPr marL="742950" lvl="1" indent="-285750" fontAlgn="base">
              <a:buFont typeface="Arial" panose="020B0604020202020204" pitchFamily="34" charset="0"/>
              <a:buChar char="•"/>
            </a:pPr>
            <a:r>
              <a:rPr lang="en-US" b="1" cap="all" dirty="0"/>
              <a:t>C++</a:t>
            </a:r>
          </a:p>
          <a:p>
            <a:pPr marL="285750" indent="-285750" fontAlgn="base">
              <a:buFont typeface="Arial" panose="020B0604020202020204" pitchFamily="34" charset="0"/>
              <a:buChar char="•"/>
            </a:pPr>
            <a:r>
              <a:rPr lang="en-US" b="1" cap="all" dirty="0"/>
              <a:t>Mobile applications</a:t>
            </a:r>
          </a:p>
          <a:p>
            <a:pPr marL="742950" lvl="1" indent="-285750" fontAlgn="base">
              <a:buFont typeface="Arial" panose="020B0604020202020204" pitchFamily="34" charset="0"/>
              <a:buChar char="•"/>
            </a:pPr>
            <a:r>
              <a:rPr lang="en-US" b="1" cap="all" dirty="0"/>
              <a:t>android</a:t>
            </a:r>
          </a:p>
          <a:p>
            <a:pPr marL="285750" indent="-285750" fontAlgn="base">
              <a:buFont typeface="Arial" panose="020B0604020202020204" pitchFamily="34" charset="0"/>
              <a:buChar char="•"/>
            </a:pPr>
            <a:r>
              <a:rPr lang="en-US" b="1" cap="all" dirty="0"/>
              <a:t>DATABASE</a:t>
            </a:r>
          </a:p>
          <a:p>
            <a:pPr marL="742950" lvl="1" indent="-285750" fontAlgn="base">
              <a:buFont typeface="Arial" panose="020B0604020202020204" pitchFamily="34" charset="0"/>
              <a:buChar char="•"/>
            </a:pPr>
            <a:r>
              <a:rPr lang="en-US" b="1" cap="all" dirty="0"/>
              <a:t>Relational databases (SQL Server, MySQL, SQLite)</a:t>
            </a:r>
          </a:p>
          <a:p>
            <a:pPr marL="742950" lvl="1" indent="-285750" fontAlgn="base">
              <a:buFont typeface="Arial" panose="020B0604020202020204" pitchFamily="34" charset="0"/>
              <a:buChar char="•"/>
            </a:pPr>
            <a:r>
              <a:rPr lang="en-US" b="1" cap="all" dirty="0" err="1"/>
              <a:t>Ssis</a:t>
            </a:r>
            <a:r>
              <a:rPr lang="en-US" b="1" cap="all" dirty="0"/>
              <a:t>, </a:t>
            </a:r>
            <a:r>
              <a:rPr lang="en-US" b="1" cap="all" dirty="0" err="1"/>
              <a:t>ssas</a:t>
            </a:r>
            <a:endParaRPr lang="en-US" b="1" cap="all" dirty="0"/>
          </a:p>
          <a:p>
            <a:pPr marL="742950" lvl="1" indent="-285750" fontAlgn="base">
              <a:buFont typeface="Arial" panose="020B0604020202020204" pitchFamily="34" charset="0"/>
              <a:buChar char="•"/>
            </a:pPr>
            <a:r>
              <a:rPr lang="en-US" b="1" cap="all" dirty="0"/>
              <a:t>Document based </a:t>
            </a:r>
            <a:r>
              <a:rPr lang="en-US" b="1" cap="all" dirty="0" err="1"/>
              <a:t>dbs</a:t>
            </a:r>
            <a:r>
              <a:rPr lang="en-US" b="1" cap="all" dirty="0"/>
              <a:t> (mongo </a:t>
            </a:r>
            <a:r>
              <a:rPr lang="en-US" b="1" cap="all" dirty="0" err="1"/>
              <a:t>db</a:t>
            </a:r>
            <a:r>
              <a:rPr lang="en-US" b="1" cap="all" dirty="0"/>
              <a:t>)</a:t>
            </a:r>
          </a:p>
          <a:p>
            <a:pPr marL="285750" indent="-285750" fontAlgn="base">
              <a:buFont typeface="Arial" panose="020B0604020202020204" pitchFamily="34" charset="0"/>
              <a:buChar char="•"/>
            </a:pPr>
            <a:r>
              <a:rPr lang="en-US" b="1" cap="all" dirty="0"/>
              <a:t>DATA VISUALISATION</a:t>
            </a:r>
          </a:p>
          <a:p>
            <a:pPr marL="742950" lvl="1" indent="-285750" fontAlgn="base">
              <a:buFont typeface="Arial" panose="020B0604020202020204" pitchFamily="34" charset="0"/>
              <a:buChar char="•"/>
            </a:pPr>
            <a:r>
              <a:rPr lang="en-US" b="1" cap="all" dirty="0"/>
              <a:t>Power bi</a:t>
            </a:r>
          </a:p>
          <a:p>
            <a:pPr marL="742950" lvl="1" indent="-285750" fontAlgn="base">
              <a:buFont typeface="Arial" panose="020B0604020202020204" pitchFamily="34" charset="0"/>
              <a:buChar char="•"/>
            </a:pPr>
            <a:r>
              <a:rPr lang="en-US" b="1" cap="all" dirty="0"/>
              <a:t>Qlik sense</a:t>
            </a:r>
          </a:p>
          <a:p>
            <a:pPr marL="742950" lvl="1" indent="-285750" fontAlgn="base">
              <a:buFont typeface="Arial" panose="020B0604020202020204" pitchFamily="34" charset="0"/>
              <a:buChar char="•"/>
            </a:pPr>
            <a:r>
              <a:rPr lang="en-US" b="1" cap="all" dirty="0"/>
              <a:t>Tableau</a:t>
            </a:r>
          </a:p>
          <a:p>
            <a:pPr marL="742950" lvl="1" indent="-285750" fontAlgn="base">
              <a:buFont typeface="Arial" panose="020B0604020202020204" pitchFamily="34" charset="0"/>
              <a:buChar char="•"/>
            </a:pPr>
            <a:r>
              <a:rPr lang="en-US" b="1" cap="all" dirty="0"/>
              <a:t>In-house developed asp.net visualization elements</a:t>
            </a:r>
            <a:endParaRPr lang="en-GB" dirty="0"/>
          </a:p>
          <a:p>
            <a:pPr marL="285750" indent="-285750" fontAlgn="base">
              <a:buFont typeface="Arial" panose="020B0604020202020204" pitchFamily="34" charset="0"/>
              <a:buChar char="•"/>
            </a:pPr>
            <a:endParaRPr lang="en-US" b="1" cap="all" dirty="0"/>
          </a:p>
        </p:txBody>
      </p:sp>
    </p:spTree>
    <p:extLst>
      <p:ext uri="{BB962C8B-B14F-4D97-AF65-F5344CB8AC3E}">
        <p14:creationId xmlns:p14="http://schemas.microsoft.com/office/powerpoint/2010/main" val="339284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FBEBC4A-6E4F-4948-84F4-D63217C47E70}"/>
              </a:ext>
            </a:extLst>
          </p:cNvPr>
          <p:cNvSpPr>
            <a:spLocks noGrp="1"/>
          </p:cNvSpPr>
          <p:nvPr>
            <p:ph type="ctrTitle"/>
          </p:nvPr>
        </p:nvSpPr>
        <p:spPr>
          <a:xfrm>
            <a:off x="1524000" y="1790700"/>
            <a:ext cx="9144000" cy="927392"/>
          </a:xfrm>
          <a:solidFill>
            <a:schemeClr val="bg1">
              <a:lumMod val="95000"/>
            </a:schemeClr>
          </a:solidFill>
          <a:ln>
            <a:solidFill>
              <a:schemeClr val="tx1"/>
            </a:solidFill>
          </a:ln>
        </p:spPr>
        <p:txBody>
          <a:bodyPr/>
          <a:lstStyle/>
          <a:p>
            <a:r>
              <a:rPr lang="en-US" b="1" dirty="0"/>
              <a:t>Recent Projects &amp; Activities</a:t>
            </a:r>
            <a:endParaRPr lang="en-GB" b="1" dirty="0"/>
          </a:p>
        </p:txBody>
      </p:sp>
      <p:sp>
        <p:nvSpPr>
          <p:cNvPr id="5" name="Date Placeholder 4">
            <a:extLst>
              <a:ext uri="{FF2B5EF4-FFF2-40B4-BE49-F238E27FC236}">
                <a16:creationId xmlns:a16="http://schemas.microsoft.com/office/drawing/2014/main" id="{6C1693E9-3FE7-483D-9C6F-E421D75418BE}"/>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386FE77F-97A6-490D-A006-FC4C35DB060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9E5622-42DE-4D19-B216-2B7773D10BBC}"/>
              </a:ext>
            </a:extLst>
          </p:cNvPr>
          <p:cNvSpPr>
            <a:spLocks noGrp="1"/>
          </p:cNvSpPr>
          <p:nvPr>
            <p:ph type="sldNum" sz="quarter" idx="12"/>
          </p:nvPr>
        </p:nvSpPr>
        <p:spPr/>
        <p:txBody>
          <a:bodyPr/>
          <a:lstStyle/>
          <a:p>
            <a:r>
              <a:rPr lang="en-GB"/>
              <a:t>Slide </a:t>
            </a:r>
            <a:fld id="{6DC9D136-0A49-4716-AE41-5ED627A85362}" type="slidenum">
              <a:rPr lang="en-GB" smtClean="0"/>
              <a:pPr/>
              <a:t>5</a:t>
            </a:fld>
            <a:endParaRPr lang="en-GB" dirty="0"/>
          </a:p>
        </p:txBody>
      </p:sp>
    </p:spTree>
    <p:extLst>
      <p:ext uri="{BB962C8B-B14F-4D97-AF65-F5344CB8AC3E}">
        <p14:creationId xmlns:p14="http://schemas.microsoft.com/office/powerpoint/2010/main" val="183597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DFA3E3-BC90-46F4-8D2E-AED938662E2B}"/>
              </a:ext>
            </a:extLst>
          </p:cNvPr>
          <p:cNvSpPr>
            <a:spLocks noGrp="1"/>
          </p:cNvSpPr>
          <p:nvPr>
            <p:ph type="title"/>
          </p:nvPr>
        </p:nvSpPr>
        <p:spPr/>
        <p:txBody>
          <a:bodyPr/>
          <a:lstStyle/>
          <a:p>
            <a:r>
              <a:rPr lang="en-US" dirty="0"/>
              <a:t>Recent Projects &amp; Activities</a:t>
            </a:r>
          </a:p>
        </p:txBody>
      </p:sp>
      <p:sp>
        <p:nvSpPr>
          <p:cNvPr id="5" name="Date Placeholder 4">
            <a:extLst>
              <a:ext uri="{FF2B5EF4-FFF2-40B4-BE49-F238E27FC236}">
                <a16:creationId xmlns:a16="http://schemas.microsoft.com/office/drawing/2014/main" id="{15C3AE7A-C13D-4A17-B4FD-C3096D50898B}"/>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E31BDDFB-A7BC-48AA-B7E0-D189926DFF6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C3AA515-3A47-4FB9-9942-294825F2B393}"/>
              </a:ext>
            </a:extLst>
          </p:cNvPr>
          <p:cNvSpPr>
            <a:spLocks noGrp="1"/>
          </p:cNvSpPr>
          <p:nvPr>
            <p:ph type="sldNum" sz="quarter" idx="12"/>
          </p:nvPr>
        </p:nvSpPr>
        <p:spPr/>
        <p:txBody>
          <a:bodyPr/>
          <a:lstStyle/>
          <a:p>
            <a:r>
              <a:rPr lang="en-GB"/>
              <a:t>Slide </a:t>
            </a:r>
            <a:fld id="{6DC9D136-0A49-4716-AE41-5ED627A85362}" type="slidenum">
              <a:rPr lang="en-GB" smtClean="0"/>
              <a:pPr/>
              <a:t>6</a:t>
            </a:fld>
            <a:endParaRPr lang="en-GB" dirty="0"/>
          </a:p>
        </p:txBody>
      </p:sp>
      <p:sp>
        <p:nvSpPr>
          <p:cNvPr id="9" name="Text Placeholder 9">
            <a:extLst>
              <a:ext uri="{FF2B5EF4-FFF2-40B4-BE49-F238E27FC236}">
                <a16:creationId xmlns:a16="http://schemas.microsoft.com/office/drawing/2014/main" id="{155723E1-2C3C-44A6-A824-5C32E68D04AF}"/>
              </a:ext>
            </a:extLst>
          </p:cNvPr>
          <p:cNvSpPr>
            <a:spLocks noGrp="1"/>
          </p:cNvSpPr>
          <p:nvPr>
            <p:ph type="body" sz="half" idx="2"/>
          </p:nvPr>
        </p:nvSpPr>
        <p:spPr>
          <a:xfrm>
            <a:off x="291147" y="1326134"/>
            <a:ext cx="7997175" cy="4498594"/>
          </a:xfrm>
        </p:spPr>
        <p:txBody>
          <a:bodyPr>
            <a:normAutofit/>
          </a:bodyPr>
          <a:lstStyle/>
          <a:p>
            <a:pPr marL="285750" indent="-285750" fontAlgn="base">
              <a:buFont typeface="Arial" panose="020B0604020202020204" pitchFamily="34" charset="0"/>
              <a:buChar char="•"/>
            </a:pPr>
            <a:r>
              <a:rPr lang="en-US" dirty="0"/>
              <a:t>Master Data Compliance Tool</a:t>
            </a:r>
            <a:endParaRPr lang="en-US" b="1" cap="all" dirty="0"/>
          </a:p>
          <a:p>
            <a:pPr marL="285750" indent="-285750" fontAlgn="base">
              <a:buFont typeface="Arial" panose="020B0604020202020204" pitchFamily="34" charset="0"/>
              <a:buChar char="•"/>
            </a:pPr>
            <a:r>
              <a:rPr lang="en-US" dirty="0"/>
              <a:t>Cross Directories Search Tool</a:t>
            </a:r>
          </a:p>
          <a:p>
            <a:pPr marL="285750" indent="-285750" fontAlgn="base">
              <a:buFont typeface="Arial" panose="020B0604020202020204" pitchFamily="34" charset="0"/>
              <a:buChar char="•"/>
            </a:pPr>
            <a:r>
              <a:rPr lang="en-US" dirty="0"/>
              <a:t>IT Assets Management Tool</a:t>
            </a:r>
          </a:p>
          <a:p>
            <a:pPr marL="285750" indent="-285750" fontAlgn="base">
              <a:buFont typeface="Arial" panose="020B0604020202020204" pitchFamily="34" charset="0"/>
              <a:buChar char="•"/>
            </a:pPr>
            <a:r>
              <a:rPr lang="en-US" dirty="0"/>
              <a:t>Footprint Tool</a:t>
            </a:r>
          </a:p>
          <a:p>
            <a:pPr marL="285750" indent="-285750" fontAlgn="base">
              <a:buFont typeface="Arial" panose="020B0604020202020204" pitchFamily="34" charset="0"/>
              <a:buChar char="•"/>
            </a:pPr>
            <a:r>
              <a:rPr lang="en-US" dirty="0"/>
              <a:t>HR Master Data Connector</a:t>
            </a:r>
          </a:p>
          <a:p>
            <a:pPr marL="285750" indent="-285750" fontAlgn="base">
              <a:buFont typeface="Arial" panose="020B0604020202020204" pitchFamily="34" charset="0"/>
              <a:buChar char="•"/>
            </a:pPr>
            <a:r>
              <a:rPr lang="en-US" dirty="0"/>
              <a:t>Directories Data Quality</a:t>
            </a:r>
          </a:p>
          <a:p>
            <a:pPr marL="285750" indent="-285750" fontAlgn="base">
              <a:buFont typeface="Arial" panose="020B0604020202020204" pitchFamily="34" charset="0"/>
              <a:buChar char="•"/>
            </a:pPr>
            <a:r>
              <a:rPr lang="en-US" dirty="0"/>
              <a:t>IS/IT Control Platform</a:t>
            </a:r>
          </a:p>
          <a:p>
            <a:pPr marL="285750" indent="-285750" fontAlgn="base">
              <a:buFont typeface="Arial" panose="020B0604020202020204" pitchFamily="34" charset="0"/>
              <a:buChar char="•"/>
            </a:pPr>
            <a:r>
              <a:rPr lang="en-US" dirty="0"/>
              <a:t>Travel Management Systems Interface to ASPs</a:t>
            </a:r>
          </a:p>
          <a:p>
            <a:pPr marL="285750" indent="-285750" fontAlgn="base">
              <a:buFont typeface="Arial" panose="020B0604020202020204" pitchFamily="34" charset="0"/>
              <a:buChar char="•"/>
            </a:pPr>
            <a:r>
              <a:rPr lang="en-US" dirty="0"/>
              <a:t>Mandatory Legal &amp; Integrity Compliance Interface to ASP</a:t>
            </a:r>
          </a:p>
          <a:p>
            <a:pPr marL="285750" indent="-285750" fontAlgn="base">
              <a:buFont typeface="Arial" panose="020B0604020202020204" pitchFamily="34" charset="0"/>
              <a:buChar char="•"/>
            </a:pPr>
            <a:r>
              <a:rPr lang="en-US" dirty="0"/>
              <a:t>Data Quality Management (DQM) Talend based Tool</a:t>
            </a:r>
          </a:p>
          <a:p>
            <a:pPr marL="285750" indent="-285750" fontAlgn="base">
              <a:buFont typeface="Arial" panose="020B0604020202020204" pitchFamily="34" charset="0"/>
              <a:buChar char="•"/>
            </a:pPr>
            <a:r>
              <a:rPr lang="en-US" dirty="0"/>
              <a:t>Applications Rationalization Program</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endParaRPr lang="en-US" dirty="0"/>
          </a:p>
        </p:txBody>
      </p:sp>
    </p:spTree>
    <p:extLst>
      <p:ext uri="{BB962C8B-B14F-4D97-AF65-F5344CB8AC3E}">
        <p14:creationId xmlns:p14="http://schemas.microsoft.com/office/powerpoint/2010/main" val="352790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DFA3E3-BC90-46F4-8D2E-AED938662E2B}"/>
              </a:ext>
            </a:extLst>
          </p:cNvPr>
          <p:cNvSpPr>
            <a:spLocks noGrp="1"/>
          </p:cNvSpPr>
          <p:nvPr>
            <p:ph type="title"/>
          </p:nvPr>
        </p:nvSpPr>
        <p:spPr/>
        <p:txBody>
          <a:bodyPr/>
          <a:lstStyle/>
          <a:p>
            <a:r>
              <a:rPr lang="en-US" dirty="0"/>
              <a:t>Master Data Compliance Tool</a:t>
            </a:r>
            <a:endParaRPr lang="en-GB" dirty="0"/>
          </a:p>
        </p:txBody>
      </p:sp>
      <p:sp>
        <p:nvSpPr>
          <p:cNvPr id="5" name="Date Placeholder 4">
            <a:extLst>
              <a:ext uri="{FF2B5EF4-FFF2-40B4-BE49-F238E27FC236}">
                <a16:creationId xmlns:a16="http://schemas.microsoft.com/office/drawing/2014/main" id="{15C3AE7A-C13D-4A17-B4FD-C3096D50898B}"/>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E31BDDFB-A7BC-48AA-B7E0-D189926DFF6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C3AA515-3A47-4FB9-9942-294825F2B393}"/>
              </a:ext>
            </a:extLst>
          </p:cNvPr>
          <p:cNvSpPr>
            <a:spLocks noGrp="1"/>
          </p:cNvSpPr>
          <p:nvPr>
            <p:ph type="sldNum" sz="quarter" idx="12"/>
          </p:nvPr>
        </p:nvSpPr>
        <p:spPr/>
        <p:txBody>
          <a:bodyPr/>
          <a:lstStyle/>
          <a:p>
            <a:r>
              <a:rPr lang="en-GB"/>
              <a:t>Slide </a:t>
            </a:r>
            <a:fld id="{6DC9D136-0A49-4716-AE41-5ED627A85362}" type="slidenum">
              <a:rPr lang="en-GB" smtClean="0"/>
              <a:pPr/>
              <a:t>7</a:t>
            </a:fld>
            <a:endParaRPr lang="en-GB" dirty="0"/>
          </a:p>
        </p:txBody>
      </p:sp>
      <p:sp>
        <p:nvSpPr>
          <p:cNvPr id="14" name="Rectangle 13">
            <a:extLst>
              <a:ext uri="{FF2B5EF4-FFF2-40B4-BE49-F238E27FC236}">
                <a16:creationId xmlns:a16="http://schemas.microsoft.com/office/drawing/2014/main" id="{CD2F079E-498B-4810-BE45-C49A0DA7BC53}"/>
              </a:ext>
            </a:extLst>
          </p:cNvPr>
          <p:cNvSpPr/>
          <p:nvPr/>
        </p:nvSpPr>
        <p:spPr>
          <a:xfrm>
            <a:off x="5239512" y="823773"/>
            <a:ext cx="5058736" cy="3046444"/>
          </a:xfrm>
          <a:prstGeom prst="rect">
            <a:avLst/>
          </a:prstGeom>
          <a:blipFill dpi="0" rotWithShape="1">
            <a:blip r:embed="rId2">
              <a:alphaModFix amt="90000"/>
            </a:blip>
            <a:srcRect/>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0FEA17C-AE68-45FC-8426-02F355A54FB2}"/>
              </a:ext>
            </a:extLst>
          </p:cNvPr>
          <p:cNvSpPr/>
          <p:nvPr/>
        </p:nvSpPr>
        <p:spPr>
          <a:xfrm>
            <a:off x="7562088" y="3081529"/>
            <a:ext cx="4629912" cy="3250158"/>
          </a:xfrm>
          <a:prstGeom prst="rect">
            <a:avLst/>
          </a:prstGeom>
          <a:blipFill dpi="0" rotWithShape="1">
            <a:blip r:embed="rId3">
              <a:alphaModFix amt="74000"/>
            </a:blip>
            <a:srcRect/>
            <a:stretch>
              <a:fillRect/>
            </a:stretch>
          </a:blip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155723E1-2C3C-44A6-A824-5C32E68D04AF}"/>
              </a:ext>
            </a:extLst>
          </p:cNvPr>
          <p:cNvSpPr>
            <a:spLocks noGrp="1"/>
          </p:cNvSpPr>
          <p:nvPr>
            <p:ph type="body" sz="half" idx="2"/>
          </p:nvPr>
        </p:nvSpPr>
        <p:spPr>
          <a:xfrm>
            <a:off x="291148" y="1326134"/>
            <a:ext cx="4948364" cy="4498594"/>
          </a:xfrm>
        </p:spPr>
        <p:txBody>
          <a:bodyPr>
            <a:normAutofit/>
          </a:bodyPr>
          <a:lstStyle/>
          <a:p>
            <a:pPr marL="285750" indent="-285750">
              <a:buFont typeface="Arial" panose="020B0604020202020204" pitchFamily="34" charset="0"/>
              <a:buChar char="•"/>
            </a:pPr>
            <a:r>
              <a:rPr lang="en-GB" dirty="0"/>
              <a:t>Idea: measure Master Data compliance in multiple business functions (HR, IS, Finance, Core Business…); </a:t>
            </a:r>
          </a:p>
          <a:p>
            <a:pPr marL="285750" indent="-285750">
              <a:buFont typeface="Arial" panose="020B0604020202020204" pitchFamily="34" charset="0"/>
              <a:buChar char="•"/>
            </a:pPr>
            <a:r>
              <a:rPr lang="en-GB" dirty="0"/>
              <a:t>Built, maintained and improved for over 10 years</a:t>
            </a:r>
          </a:p>
          <a:p>
            <a:pPr marL="285750" indent="-285750">
              <a:buFont typeface="Arial" panose="020B0604020202020204" pitchFamily="34" charset="0"/>
              <a:buChar char="•"/>
            </a:pPr>
            <a:r>
              <a:rPr lang="en-GB" dirty="0"/>
              <a:t>Consists of over 30 sub-applications, each of those having separate data models to allow having clean-cut and focused measurements for each</a:t>
            </a:r>
          </a:p>
          <a:p>
            <a:pPr marL="285750" indent="-285750">
              <a:buFont typeface="Arial" panose="020B0604020202020204" pitchFamily="34" charset="0"/>
              <a:buChar char="•"/>
            </a:pPr>
            <a:r>
              <a:rPr lang="en-GB" dirty="0"/>
              <a:t>Highly sophisticated integration layer that gives single-system experience</a:t>
            </a:r>
          </a:p>
          <a:p>
            <a:pPr marL="285750" indent="-285750">
              <a:buFont typeface="Arial" panose="020B0604020202020204" pitchFamily="34" charset="0"/>
              <a:buChar char="•"/>
            </a:pPr>
            <a:r>
              <a:rPr lang="en-GB" dirty="0"/>
              <a:t>We have been performing activities ranging from consulting (i.e. identifying KPI), data integration (many different data sources) to application and UI development</a:t>
            </a:r>
          </a:p>
        </p:txBody>
      </p:sp>
    </p:spTree>
    <p:extLst>
      <p:ext uri="{BB962C8B-B14F-4D97-AF65-F5344CB8AC3E}">
        <p14:creationId xmlns:p14="http://schemas.microsoft.com/office/powerpoint/2010/main" val="91921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DFA3E3-BC90-46F4-8D2E-AED938662E2B}"/>
              </a:ext>
            </a:extLst>
          </p:cNvPr>
          <p:cNvSpPr>
            <a:spLocks noGrp="1"/>
          </p:cNvSpPr>
          <p:nvPr>
            <p:ph type="title"/>
          </p:nvPr>
        </p:nvSpPr>
        <p:spPr/>
        <p:txBody>
          <a:bodyPr/>
          <a:lstStyle/>
          <a:p>
            <a:r>
              <a:rPr lang="en-US" dirty="0"/>
              <a:t>Cross Directories Search Tool</a:t>
            </a:r>
            <a:endParaRPr lang="en-GB" dirty="0"/>
          </a:p>
        </p:txBody>
      </p:sp>
      <p:sp>
        <p:nvSpPr>
          <p:cNvPr id="10" name="Text Placeholder 9">
            <a:extLst>
              <a:ext uri="{FF2B5EF4-FFF2-40B4-BE49-F238E27FC236}">
                <a16:creationId xmlns:a16="http://schemas.microsoft.com/office/drawing/2014/main" id="{9656EC37-BD09-4B23-A0C7-064C1BB0490A}"/>
              </a:ext>
            </a:extLst>
          </p:cNvPr>
          <p:cNvSpPr>
            <a:spLocks noGrp="1"/>
          </p:cNvSpPr>
          <p:nvPr>
            <p:ph type="body" sz="half" idx="2"/>
          </p:nvPr>
        </p:nvSpPr>
        <p:spPr>
          <a:xfrm>
            <a:off x="291148" y="1326134"/>
            <a:ext cx="4948364" cy="4498594"/>
          </a:xfrm>
        </p:spPr>
        <p:txBody>
          <a:bodyPr/>
          <a:lstStyle/>
          <a:p>
            <a:pPr marL="285750" indent="-285750">
              <a:buFont typeface="Arial" panose="020B0604020202020204" pitchFamily="34" charset="0"/>
              <a:buChar char="•"/>
            </a:pPr>
            <a:r>
              <a:rPr lang="en-GB" dirty="0"/>
              <a:t>Idea: have Single place to check employee data coming from Multiple systems</a:t>
            </a:r>
          </a:p>
          <a:p>
            <a:pPr marL="285750" indent="-285750">
              <a:buFont typeface="Arial" panose="020B0604020202020204" pitchFamily="34" charset="0"/>
              <a:buChar char="•"/>
            </a:pPr>
            <a:r>
              <a:rPr lang="en-GB" dirty="0"/>
              <a:t>Built, maintained and improved for over 10 years</a:t>
            </a:r>
          </a:p>
          <a:p>
            <a:pPr marL="285750" indent="-285750">
              <a:buFont typeface="Arial" panose="020B0604020202020204" pitchFamily="34" charset="0"/>
              <a:buChar char="•"/>
            </a:pPr>
            <a:r>
              <a:rPr lang="en-GB" dirty="0"/>
              <a:t>Highly complex data model in the background that integrates and cross-references employee data from multiple directories; includes data validation from perspectives of MasterData, between directories and between attributes</a:t>
            </a:r>
          </a:p>
          <a:p>
            <a:pPr marL="285750" indent="-285750">
              <a:buFont typeface="Arial" panose="020B0604020202020204" pitchFamily="34" charset="0"/>
              <a:buChar char="•"/>
            </a:pPr>
            <a:r>
              <a:rPr lang="en-GB" dirty="0"/>
              <a:t>Allows browsing of data through multiple dimensions</a:t>
            </a:r>
          </a:p>
          <a:p>
            <a:pPr marL="285750" indent="-285750">
              <a:buFont typeface="Arial" panose="020B0604020202020204" pitchFamily="34" charset="0"/>
              <a:buChar char="•"/>
            </a:pPr>
            <a:r>
              <a:rPr lang="en-GB" dirty="0"/>
              <a:t>Highly used tool with over 60.000 distinct users over a 12 month period; countless use cases</a:t>
            </a:r>
          </a:p>
          <a:p>
            <a:pPr marL="285750" indent="-285750">
              <a:buFont typeface="Arial" panose="020B0604020202020204" pitchFamily="34" charset="0"/>
              <a:buChar char="•"/>
            </a:pPr>
            <a:r>
              <a:rPr lang="en-GB" dirty="0"/>
              <a:t>We have handled entire development and maintenance starting with identifying relevant data sources to identifying and developing updates on live system based on detected use cases</a:t>
            </a:r>
          </a:p>
        </p:txBody>
      </p:sp>
      <p:sp>
        <p:nvSpPr>
          <p:cNvPr id="5" name="Date Placeholder 4">
            <a:extLst>
              <a:ext uri="{FF2B5EF4-FFF2-40B4-BE49-F238E27FC236}">
                <a16:creationId xmlns:a16="http://schemas.microsoft.com/office/drawing/2014/main" id="{15C3AE7A-C13D-4A17-B4FD-C3096D50898B}"/>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E31BDDFB-A7BC-48AA-B7E0-D189926DFF6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C3AA515-3A47-4FB9-9942-294825F2B393}"/>
              </a:ext>
            </a:extLst>
          </p:cNvPr>
          <p:cNvSpPr>
            <a:spLocks noGrp="1"/>
          </p:cNvSpPr>
          <p:nvPr>
            <p:ph type="sldNum" sz="quarter" idx="12"/>
          </p:nvPr>
        </p:nvSpPr>
        <p:spPr/>
        <p:txBody>
          <a:bodyPr/>
          <a:lstStyle/>
          <a:p>
            <a:r>
              <a:rPr lang="en-GB"/>
              <a:t>Slide </a:t>
            </a:r>
            <a:fld id="{6DC9D136-0A49-4716-AE41-5ED627A85362}" type="slidenum">
              <a:rPr lang="en-GB" smtClean="0"/>
              <a:pPr/>
              <a:t>8</a:t>
            </a:fld>
            <a:endParaRPr lang="en-GB" dirty="0"/>
          </a:p>
        </p:txBody>
      </p:sp>
      <p:sp>
        <p:nvSpPr>
          <p:cNvPr id="11" name="Rectangle 10">
            <a:extLst>
              <a:ext uri="{FF2B5EF4-FFF2-40B4-BE49-F238E27FC236}">
                <a16:creationId xmlns:a16="http://schemas.microsoft.com/office/drawing/2014/main" id="{079EFFB3-E8FB-4C9C-957D-345207A7CF21}"/>
              </a:ext>
            </a:extLst>
          </p:cNvPr>
          <p:cNvSpPr/>
          <p:nvPr/>
        </p:nvSpPr>
        <p:spPr>
          <a:xfrm>
            <a:off x="5449535" y="3609554"/>
            <a:ext cx="3050654" cy="2362037"/>
          </a:xfrm>
          <a:prstGeom prst="rect">
            <a:avLst/>
          </a:prstGeom>
          <a:blipFill dpi="0" rotWithShape="1">
            <a:blip r:embed="rId2">
              <a:alphaModFix amt="94000"/>
            </a:blip>
            <a:srcRect/>
            <a:stretch>
              <a:fillRect/>
            </a:stretch>
          </a:blip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110D037-30A6-496F-9994-8EF8A08813C7}"/>
              </a:ext>
            </a:extLst>
          </p:cNvPr>
          <p:cNvSpPr/>
          <p:nvPr/>
        </p:nvSpPr>
        <p:spPr>
          <a:xfrm>
            <a:off x="8298026" y="3814827"/>
            <a:ext cx="3691811" cy="2444623"/>
          </a:xfrm>
          <a:prstGeom prst="rect">
            <a:avLst/>
          </a:prstGeom>
          <a:blipFill dpi="0" rotWithShape="1">
            <a:blip r:embed="rId3">
              <a:alphaModFix amt="74000"/>
            </a:blip>
            <a:srcRect/>
            <a:stretch>
              <a:fillRect/>
            </a:stretch>
          </a:blip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316BDAE-7C26-4B9B-8AC1-8CE58E4374E7}"/>
              </a:ext>
            </a:extLst>
          </p:cNvPr>
          <p:cNvSpPr/>
          <p:nvPr/>
        </p:nvSpPr>
        <p:spPr>
          <a:xfrm>
            <a:off x="5449535" y="803823"/>
            <a:ext cx="6540302" cy="2640563"/>
          </a:xfrm>
          <a:prstGeom prst="rect">
            <a:avLst/>
          </a:prstGeom>
          <a:blipFill dpi="0" rotWithShape="1">
            <a:blip r:embed="rId4"/>
            <a:srcRect/>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211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4043-44CC-4C05-B988-A34165D8D53D}"/>
              </a:ext>
            </a:extLst>
          </p:cNvPr>
          <p:cNvSpPr>
            <a:spLocks noGrp="1"/>
          </p:cNvSpPr>
          <p:nvPr>
            <p:ph type="title"/>
          </p:nvPr>
        </p:nvSpPr>
        <p:spPr/>
        <p:txBody>
          <a:bodyPr/>
          <a:lstStyle/>
          <a:p>
            <a:r>
              <a:rPr lang="en-US" dirty="0"/>
              <a:t>IT Assets Management Tool</a:t>
            </a:r>
            <a:endParaRPr lang="en-GB" dirty="0"/>
          </a:p>
        </p:txBody>
      </p:sp>
      <p:sp>
        <p:nvSpPr>
          <p:cNvPr id="5" name="Date Placeholder 4">
            <a:extLst>
              <a:ext uri="{FF2B5EF4-FFF2-40B4-BE49-F238E27FC236}">
                <a16:creationId xmlns:a16="http://schemas.microsoft.com/office/drawing/2014/main" id="{267DF887-D627-43AC-9E0A-A1FAFEC289C8}"/>
              </a:ext>
            </a:extLst>
          </p:cNvPr>
          <p:cNvSpPr>
            <a:spLocks noGrp="1"/>
          </p:cNvSpPr>
          <p:nvPr>
            <p:ph type="dt" sz="half" idx="10"/>
          </p:nvPr>
        </p:nvSpPr>
        <p:spPr/>
        <p:txBody>
          <a:bodyPr/>
          <a:lstStyle/>
          <a:p>
            <a:fld id="{867D5C21-5D80-4B6C-B51C-AE76CD89AAAD}" type="datetime3">
              <a:rPr lang="en-GB" smtClean="0"/>
              <a:t>10 May, 2022</a:t>
            </a:fld>
            <a:endParaRPr lang="en-GB" dirty="0"/>
          </a:p>
        </p:txBody>
      </p:sp>
      <p:sp>
        <p:nvSpPr>
          <p:cNvPr id="6" name="Footer Placeholder 5">
            <a:extLst>
              <a:ext uri="{FF2B5EF4-FFF2-40B4-BE49-F238E27FC236}">
                <a16:creationId xmlns:a16="http://schemas.microsoft.com/office/drawing/2014/main" id="{61A44626-DCF3-45CE-8214-AA167ECD61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04116A6-146A-4DE7-9167-8550003933B0}"/>
              </a:ext>
            </a:extLst>
          </p:cNvPr>
          <p:cNvSpPr>
            <a:spLocks noGrp="1"/>
          </p:cNvSpPr>
          <p:nvPr>
            <p:ph type="sldNum" sz="quarter" idx="12"/>
          </p:nvPr>
        </p:nvSpPr>
        <p:spPr/>
        <p:txBody>
          <a:bodyPr/>
          <a:lstStyle/>
          <a:p>
            <a:r>
              <a:rPr lang="en-GB"/>
              <a:t>Slide </a:t>
            </a:r>
            <a:fld id="{6DC9D136-0A49-4716-AE41-5ED627A85362}" type="slidenum">
              <a:rPr lang="en-GB" smtClean="0"/>
              <a:pPr/>
              <a:t>9</a:t>
            </a:fld>
            <a:endParaRPr lang="en-GB" dirty="0"/>
          </a:p>
        </p:txBody>
      </p:sp>
      <p:sp>
        <p:nvSpPr>
          <p:cNvPr id="8" name="Rectangle 7">
            <a:extLst>
              <a:ext uri="{FF2B5EF4-FFF2-40B4-BE49-F238E27FC236}">
                <a16:creationId xmlns:a16="http://schemas.microsoft.com/office/drawing/2014/main" id="{744BF737-131A-4E00-939F-C34058983911}"/>
              </a:ext>
            </a:extLst>
          </p:cNvPr>
          <p:cNvSpPr/>
          <p:nvPr/>
        </p:nvSpPr>
        <p:spPr>
          <a:xfrm>
            <a:off x="5343787" y="819703"/>
            <a:ext cx="6646050" cy="3517641"/>
          </a:xfrm>
          <a:prstGeom prst="rect">
            <a:avLst/>
          </a:prstGeom>
          <a:blipFill dpi="0" rotWithShape="1">
            <a:blip r:embed="rId2">
              <a:extLst>
                <a:ext uri="{BEBA8EAE-BF5A-486C-A8C5-ECC9F3942E4B}">
                  <a14:imgProps xmlns:a14="http://schemas.microsoft.com/office/drawing/2010/main">
                    <a14:imgLayer r:embed="rId3">
                      <a14:imgEffect>
                        <a14:saturation sat="241000"/>
                      </a14:imgEffect>
                    </a14:imgLayer>
                  </a14:imgProps>
                </a:ext>
              </a:extLst>
            </a:blip>
            <a:srcRect/>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6026BC9-B243-43AB-AD75-293C23DC9F15}"/>
              </a:ext>
            </a:extLst>
          </p:cNvPr>
          <p:cNvSpPr/>
          <p:nvPr/>
        </p:nvSpPr>
        <p:spPr>
          <a:xfrm>
            <a:off x="6391469" y="4198775"/>
            <a:ext cx="4376058" cy="2529988"/>
          </a:xfrm>
          <a:prstGeom prst="rect">
            <a:avLst/>
          </a:prstGeom>
          <a:blipFill dpi="0" rotWithShape="1">
            <a:blip r:embed="rId4">
              <a:alphaModFix amt="94000"/>
            </a:blip>
            <a:srcRect/>
            <a:stretch>
              <a:fillRect/>
            </a:stretch>
          </a:blipFill>
          <a:ln w="53975">
            <a:solidFill>
              <a:schemeClr val="bg1">
                <a:lumMod val="65000"/>
                <a:alpha val="38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9">
            <a:extLst>
              <a:ext uri="{FF2B5EF4-FFF2-40B4-BE49-F238E27FC236}">
                <a16:creationId xmlns:a16="http://schemas.microsoft.com/office/drawing/2014/main" id="{1204CFF1-9AC1-4799-94CD-0336E34EA195}"/>
              </a:ext>
            </a:extLst>
          </p:cNvPr>
          <p:cNvSpPr txBox="1">
            <a:spLocks/>
          </p:cNvSpPr>
          <p:nvPr/>
        </p:nvSpPr>
        <p:spPr>
          <a:xfrm>
            <a:off x="291148" y="1326134"/>
            <a:ext cx="4948364" cy="44985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Idea: have a tool that enables tracking the entire lifecycle of IT assets globally</a:t>
            </a:r>
          </a:p>
          <a:p>
            <a:pPr marL="285750" indent="-285750">
              <a:buFont typeface="Arial" panose="020B0604020202020204" pitchFamily="34" charset="0"/>
              <a:buChar char="•"/>
            </a:pPr>
            <a:r>
              <a:rPr lang="en-GB" dirty="0"/>
              <a:t>System that integrates and cross-references asset data from multiple data sources; achieved great success with overcoming issues coming from low data quality</a:t>
            </a:r>
          </a:p>
          <a:p>
            <a:pPr marL="285750" indent="-285750">
              <a:buFont typeface="Arial" panose="020B0604020202020204" pitchFamily="34" charset="0"/>
              <a:buChar char="•"/>
            </a:pPr>
            <a:r>
              <a:rPr lang="en-GB" dirty="0"/>
              <a:t>Strong emphasis on measuring asset status KPIs and achieved improvements</a:t>
            </a:r>
          </a:p>
          <a:p>
            <a:pPr marL="285750" indent="-285750">
              <a:buFont typeface="Arial" panose="020B0604020202020204" pitchFamily="34" charset="0"/>
              <a:buChar char="•"/>
            </a:pPr>
            <a:r>
              <a:rPr lang="en-GB" dirty="0"/>
              <a:t>Our team has also been involved in operational tasks such as data quality improvement and assisting in work related to reaching KPI targets</a:t>
            </a:r>
          </a:p>
        </p:txBody>
      </p:sp>
    </p:spTree>
    <p:extLst>
      <p:ext uri="{BB962C8B-B14F-4D97-AF65-F5344CB8AC3E}">
        <p14:creationId xmlns:p14="http://schemas.microsoft.com/office/powerpoint/2010/main" val="4133909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1705</Words>
  <Application>Microsoft Office PowerPoint</Application>
  <PresentationFormat>Widescreen</PresentationFormat>
  <Paragraphs>172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Office Theme</vt:lpstr>
      <vt:lpstr>ADVANCED COMPUTING TECHNOLOGY   Company Presentation</vt:lpstr>
      <vt:lpstr>About us</vt:lpstr>
      <vt:lpstr>What We Do – Services, Solutions, Capabilities</vt:lpstr>
      <vt:lpstr>Technologies we are most familiar with </vt:lpstr>
      <vt:lpstr>Recent Projects &amp; Activities</vt:lpstr>
      <vt:lpstr>Recent Projects &amp; Activities</vt:lpstr>
      <vt:lpstr>Master Data Compliance Tool</vt:lpstr>
      <vt:lpstr>Cross Directories Search Tool</vt:lpstr>
      <vt:lpstr>IT Assets Management Tool</vt:lpstr>
      <vt:lpstr>Footprint Tool</vt:lpstr>
      <vt:lpstr>HR Master Data Connector</vt:lpstr>
      <vt:lpstr>Directories Data Quality</vt:lpstr>
      <vt:lpstr>IS/IT Control Platform</vt:lpstr>
      <vt:lpstr>Travel Management Systems Interface to ASPs</vt:lpstr>
      <vt:lpstr>Mandatory Legal &amp; Integrity Compliance Interface to ASP</vt:lpstr>
      <vt:lpstr>Automation of Master Data (MD) Feeds to the Onit ELM System</vt:lpstr>
      <vt:lpstr>Data Quality Management (DQM) Talend based Tool</vt:lpstr>
      <vt:lpstr>Applications Rationalization Program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Danilovic</dc:creator>
  <cp:lastModifiedBy>Ana Danilovic</cp:lastModifiedBy>
  <cp:revision>80</cp:revision>
  <dcterms:created xsi:type="dcterms:W3CDTF">2019-05-31T07:33:16Z</dcterms:created>
  <dcterms:modified xsi:type="dcterms:W3CDTF">2022-05-13T08:23:49Z</dcterms:modified>
</cp:coreProperties>
</file>